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8_288CD237.xml" ContentType="application/vnd.ms-powerpoint.comments+xml"/>
  <Override PartName="/ppt/comments/modernComment_202_34184D0B.xml" ContentType="application/vnd.ms-powerpoint.comments+xml"/>
  <Override PartName="/ppt/comments/modernComment_20F_27834F7A.xml" ContentType="application/vnd.ms-powerpoint.comments+xml"/>
  <Override PartName="/ppt/comments/modernComment_210_33121B4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9" r:id="rId1"/>
  </p:sldMasterIdLst>
  <p:notesMasterIdLst>
    <p:notesMasterId r:id="rId15"/>
  </p:notesMasterIdLst>
  <p:handoutMasterIdLst>
    <p:handoutMasterId r:id="rId16"/>
  </p:handoutMasterIdLst>
  <p:sldIdLst>
    <p:sldId id="475" r:id="rId2"/>
    <p:sldId id="513" r:id="rId3"/>
    <p:sldId id="264" r:id="rId4"/>
    <p:sldId id="514" r:id="rId5"/>
    <p:sldId id="522" r:id="rId6"/>
    <p:sldId id="527" r:id="rId7"/>
    <p:sldId id="528" r:id="rId8"/>
    <p:sldId id="516" r:id="rId9"/>
    <p:sldId id="523" r:id="rId10"/>
    <p:sldId id="529" r:id="rId11"/>
    <p:sldId id="530" r:id="rId12"/>
    <p:sldId id="510" r:id="rId13"/>
    <p:sldId id="507" r:id="rId14"/>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78B121-1970-F12E-BA0F-800C3F24DD8C}" name="Michael Heil" initials="MH" userId="S::m.heil@it-plan.com::522b61b3-aefa-45b7-97a2-02984598ac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51B"/>
    <a:srgbClr val="009900"/>
    <a:srgbClr val="005DF6"/>
    <a:srgbClr val="878787"/>
    <a:srgbClr val="EAEAEA"/>
    <a:srgbClr val="33CC33"/>
    <a:srgbClr val="00CC66"/>
    <a:srgbClr val="00CC00"/>
    <a:srgbClr val="0066CC"/>
    <a:srgbClr val="907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139" d="100"/>
          <a:sy n="139" d="100"/>
        </p:scale>
        <p:origin x="1254" y="120"/>
      </p:cViewPr>
      <p:guideLst>
        <p:guide orient="horz" pos="1776"/>
        <p:guide/>
      </p:guideLst>
    </p:cSldViewPr>
  </p:slideViewPr>
  <p:outlineViewPr>
    <p:cViewPr>
      <p:scale>
        <a:sx n="27" d="100"/>
        <a:sy n="27"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29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8_288CD237.xml><?xml version="1.0" encoding="utf-8"?>
<p188:cmLst xmlns:a="http://schemas.openxmlformats.org/drawingml/2006/main" xmlns:r="http://schemas.openxmlformats.org/officeDocument/2006/relationships" xmlns:p188="http://schemas.microsoft.com/office/powerpoint/2018/8/main">
  <p188:cm id="{5D01DBAB-EF6E-498D-8C84-65EF3A2EFB9C}" authorId="{7E78B121-1970-F12E-BA0F-800C3F24DD8C}" created="2026-05-15T08:42:53.538">
    <pc:sldMkLst xmlns:pc="http://schemas.microsoft.com/office/powerpoint/2013/main/command">
      <pc:docMk/>
      <pc:sldMk cId="680317495" sldId="264"/>
    </pc:sldMkLst>
    <p188:txBody>
      <a:bodyPr/>
      <a:lstStyle/>
      <a:p>
        <a:r>
          <a:rPr lang="de-DE"/>
          <a:t>Da wir mittlerweile die KI zur Indizierung einsetzen und die Headline „Rettung …“ lautet sollten wir hier die Punkte Scannen und indizieren einfügen.
- Sichern der Ppaierbögen durch digitatlsierung
- erschließen der Bilder durch Indizierung </a:t>
        </a:r>
      </a:p>
    </p188:txBody>
  </p188:cm>
</p188:cmLst>
</file>

<file path=ppt/comments/modernComment_202_34184D0B.xml><?xml version="1.0" encoding="utf-8"?>
<p188:cmLst xmlns:a="http://schemas.openxmlformats.org/drawingml/2006/main" xmlns:r="http://schemas.openxmlformats.org/officeDocument/2006/relationships" xmlns:p188="http://schemas.microsoft.com/office/powerpoint/2018/8/main">
  <p188:cm id="{9D8E1041-8C59-4E75-AC84-6DC1A689B01D}" authorId="{7E78B121-1970-F12E-BA0F-800C3F24DD8C}" created="2026-05-15T08:49:05.087">
    <ac:txMkLst xmlns:ac="http://schemas.microsoft.com/office/drawing/2013/main/command">
      <pc:docMk xmlns:pc="http://schemas.microsoft.com/office/powerpoint/2013/main/command"/>
      <pc:sldMk xmlns:pc="http://schemas.microsoft.com/office/powerpoint/2013/main/command" cId="874007819" sldId="514"/>
      <ac:spMk id="74756" creationId="{83BFC775-ECF7-4368-AB51-401DF9DEE4D4}"/>
      <ac:txMk cp="173" len="71">
        <ac:context len="531" hash="2685902309"/>
      </ac:txMk>
    </ac:txMkLst>
    <p188:pos x="6777877" y="1562493"/>
    <p188:txBody>
      <a:bodyPr/>
      <a:lstStyle/>
      <a:p>
        <a:r>
          <a:rPr lang="de-DE"/>
          <a:t>Zu Beginn waren keine kuratierten, gelabelten Trainingsdaten vorhanden.
Trifft es technisch besser wie
Es waren zu Beginn keine qualifizierten-, etikettierten Daten vorhanden
</a:t>
        </a:r>
      </a:p>
    </p188:txBody>
  </p188:cm>
</p188:cmLst>
</file>

<file path=ppt/comments/modernComment_20F_27834F7A.xml><?xml version="1.0" encoding="utf-8"?>
<p188:cmLst xmlns:a="http://schemas.openxmlformats.org/drawingml/2006/main" xmlns:r="http://schemas.openxmlformats.org/officeDocument/2006/relationships" xmlns:p188="http://schemas.microsoft.com/office/powerpoint/2018/8/main">
  <p188:cm id="{BB76E2BA-A22B-4182-A100-BF8DBD927C12}" authorId="{7E78B121-1970-F12E-BA0F-800C3F24DD8C}" created="2026-05-15T09:16:00.892">
    <pc:sldMkLst xmlns:pc="http://schemas.microsoft.com/office/powerpoint/2013/main/command">
      <pc:docMk/>
      <pc:sldMk cId="662916986" sldId="527"/>
    </pc:sldMkLst>
    <p188:txBody>
      <a:bodyPr/>
      <a:lstStyle/>
      <a:p>
        <a:r>
          <a:rPr lang="de-DE"/>
          <a:t>Da das ja der Hauptgrund für die Veranstaltung ist habe ich das etwas präzisiert.
Bei Gewässer/Pegel sollten wir mit „Überprüfung“ nicht „Erkennung“ in den Fokus stellen.
Das Farbprofil ist etwas spezieller als „nur“ eine Vorsortierung - aber so kann man es schreiben</a:t>
        </a:r>
      </a:p>
    </p188:txBody>
  </p188:cm>
  <p188:cm id="{ADEC6542-A927-4B0F-80A0-CB93AFE26166}" authorId="{7E78B121-1970-F12E-BA0F-800C3F24DD8C}" created="2026-05-15T09:34:33.098">
    <ac:txMkLst xmlns:ac="http://schemas.microsoft.com/office/drawing/2013/main/command">
      <pc:docMk xmlns:pc="http://schemas.microsoft.com/office/powerpoint/2013/main/command"/>
      <pc:sldMk xmlns:pc="http://schemas.microsoft.com/office/powerpoint/2013/main/command" cId="662916986" sldId="527"/>
      <ac:spMk id="12" creationId="{55A576C7-A90D-CE37-6BF9-D8977FDF547C}"/>
      <ac:txMk cp="479" len="32">
        <ac:context len="663" hash="1567178792"/>
      </ac:txMk>
    </ac:txMkLst>
    <p188:pos x="3997797" y="2855147"/>
    <p188:txBody>
      <a:bodyPr/>
      <a:lstStyle/>
      <a:p>
        <a:r>
          <a:rPr lang="de-DE"/>
          <a:t>Würde ich eventuell als Top setzen, da das der entscheidende Punkt ist</a:t>
        </a:r>
      </a:p>
    </p188:txBody>
  </p188:cm>
</p188:cmLst>
</file>

<file path=ppt/comments/modernComment_210_33121B47.xml><?xml version="1.0" encoding="utf-8"?>
<p188:cmLst xmlns:a="http://schemas.openxmlformats.org/drawingml/2006/main" xmlns:r="http://schemas.openxmlformats.org/officeDocument/2006/relationships" xmlns:p188="http://schemas.microsoft.com/office/powerpoint/2018/8/main">
  <p188:cm id="{6425819C-DB0F-4CD9-A9C6-C353E651C3DD}" authorId="{7E78B121-1970-F12E-BA0F-800C3F24DD8C}" created="2026-05-15T09:12:30.380">
    <pc:sldMkLst xmlns:pc="http://schemas.microsoft.com/office/powerpoint/2013/main/command">
      <pc:docMk/>
      <pc:sldMk cId="856824647" sldId="528"/>
    </pc:sldMkLst>
    <p188:txBody>
      <a:bodyPr/>
      <a:lstStyle/>
      <a:p>
        <a:r>
          <a:rPr lang="de-DE"/>
          <a:t>„OCR“ ist zu kurz gegriffen. 
Das ist keine klassische OCR eher HTR</a:t>
        </a:r>
      </a:p>
    </p188:txBody>
  </p188:cm>
  <p188:cm id="{A00E4860-5FA9-4C4A-B74E-39A5D4D08912}" authorId="{7E78B121-1970-F12E-BA0F-800C3F24DD8C}" created="2026-05-15T10:52:09.420">
    <pc:sldMkLst xmlns:pc="http://schemas.microsoft.com/office/powerpoint/2013/main/command">
      <pc:docMk/>
      <pc:sldMk cId="856824647" sldId="528"/>
    </pc:sldMkLst>
    <p188:txBody>
      <a:bodyPr/>
      <a:lstStyle/>
      <a:p>
        <a:r>
          <a:rPr lang="de-DE"/>
          <a:t>Wir müssen schauen wie hoch der manuelle Prüfaufwand wird im Verhältnis zu den tatsächlich korrigierten Falschablagen wird.
Die Beschriftung ist teilweise misserabel. Von gar keine Beschriftung über „gekritzel“ das wirklich niemand lesen kann bis hin zu den wildesten Abkürzungen.
Die Frage ist wie gut man darin Muster erkennt die man nutzen kann - das funktioniert aber nur wenn die Bilder von einem ganzen Pegel vorliegen und das haben wir bei den Testdaten nicht.
Fazit:
Wenn irgendwas einigermaßen lesbares draufsteht kommt auch was sinnvolles raus mit dem man arbeiten kann. 
Mit „einigermaßen lesbar“ meine ich Zeug das ich nicht ohne weiteres identifizieren kann - also schon erstaunlich was da geht.
Aber wenn gar kein Pegel drauf steht fängt das Modell an zu phantasieren und das ist schlecht weil es dann einen 100% Treffer vorgaukelt - der eben nichts mit dem tatsächlichen Pegel zu tun hat
Wenn wilde Abkürzungen verwendet werden kommt das System auch an seine Grenzen, dann wird die Trefferwahrscheinlichkeit aber immerhin sehr niedrig angegeben.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76575" cy="512763"/>
          </a:xfrm>
          <a:prstGeom prst="rect">
            <a:avLst/>
          </a:prstGeom>
          <a:noFill/>
          <a:ln w="9525">
            <a:noFill/>
            <a:miter lim="800000"/>
            <a:headEnd/>
            <a:tailEnd/>
          </a:ln>
          <a:effectLst/>
        </p:spPr>
        <p:txBody>
          <a:bodyPr vert="horz" wrap="square" lIns="96058" tIns="48029" rIns="96058" bIns="48029" numCol="1" anchor="t" anchorCtr="0" compatLnSpc="1">
            <a:prstTxWarp prst="textNoShape">
              <a:avLst/>
            </a:prstTxWarp>
          </a:bodyPr>
          <a:lstStyle>
            <a:lvl1pPr>
              <a:defRPr sz="1300">
                <a:latin typeface="Times New Roman" pitchFamily="18" charset="0"/>
                <a:ea typeface="+mn-ea"/>
              </a:defRPr>
            </a:lvl1pPr>
          </a:lstStyle>
          <a:p>
            <a:pPr>
              <a:defRPr/>
            </a:pPr>
            <a:endParaRPr lang="de-DE"/>
          </a:p>
        </p:txBody>
      </p:sp>
      <p:sp>
        <p:nvSpPr>
          <p:cNvPr id="25603" name="Rectangle 3"/>
          <p:cNvSpPr>
            <a:spLocks noGrp="1" noChangeArrowheads="1"/>
          </p:cNvSpPr>
          <p:nvPr>
            <p:ph type="dt" sz="quarter" idx="1"/>
          </p:nvPr>
        </p:nvSpPr>
        <p:spPr bwMode="auto">
          <a:xfrm>
            <a:off x="4022726" y="1"/>
            <a:ext cx="3076575" cy="512763"/>
          </a:xfrm>
          <a:prstGeom prst="rect">
            <a:avLst/>
          </a:prstGeom>
          <a:noFill/>
          <a:ln w="9525">
            <a:noFill/>
            <a:miter lim="800000"/>
            <a:headEnd/>
            <a:tailEnd/>
          </a:ln>
          <a:effectLst/>
        </p:spPr>
        <p:txBody>
          <a:bodyPr vert="horz" wrap="square" lIns="96058" tIns="48029" rIns="96058" bIns="48029" numCol="1" anchor="t" anchorCtr="0" compatLnSpc="1">
            <a:prstTxWarp prst="textNoShape">
              <a:avLst/>
            </a:prstTxWarp>
          </a:bodyPr>
          <a:lstStyle>
            <a:lvl1pPr algn="r">
              <a:defRPr sz="1300">
                <a:latin typeface="Times New Roman" pitchFamily="18" charset="0"/>
                <a:ea typeface="+mn-ea"/>
              </a:defRPr>
            </a:lvl1pPr>
          </a:lstStyle>
          <a:p>
            <a:pPr>
              <a:defRPr/>
            </a:pPr>
            <a:endParaRPr lang="de-DE"/>
          </a:p>
        </p:txBody>
      </p:sp>
      <p:sp>
        <p:nvSpPr>
          <p:cNvPr id="25604" name="Rectangle 4"/>
          <p:cNvSpPr>
            <a:spLocks noGrp="1" noChangeArrowheads="1"/>
          </p:cNvSpPr>
          <p:nvPr>
            <p:ph type="ftr" sz="quarter" idx="2"/>
          </p:nvPr>
        </p:nvSpPr>
        <p:spPr bwMode="auto">
          <a:xfrm>
            <a:off x="1" y="9721851"/>
            <a:ext cx="3076575" cy="512763"/>
          </a:xfrm>
          <a:prstGeom prst="rect">
            <a:avLst/>
          </a:prstGeom>
          <a:noFill/>
          <a:ln w="9525">
            <a:noFill/>
            <a:miter lim="800000"/>
            <a:headEnd/>
            <a:tailEnd/>
          </a:ln>
          <a:effectLst/>
        </p:spPr>
        <p:txBody>
          <a:bodyPr vert="horz" wrap="square" lIns="96058" tIns="48029" rIns="96058" bIns="48029" numCol="1" anchor="b" anchorCtr="0" compatLnSpc="1">
            <a:prstTxWarp prst="textNoShape">
              <a:avLst/>
            </a:prstTxWarp>
          </a:bodyPr>
          <a:lstStyle>
            <a:lvl1pPr>
              <a:defRPr sz="1300">
                <a:latin typeface="Times New Roman" pitchFamily="18" charset="0"/>
                <a:ea typeface="+mn-ea"/>
              </a:defRPr>
            </a:lvl1pPr>
          </a:lstStyle>
          <a:p>
            <a:pPr>
              <a:defRPr/>
            </a:pPr>
            <a:endParaRPr lang="de-DE"/>
          </a:p>
        </p:txBody>
      </p:sp>
      <p:sp>
        <p:nvSpPr>
          <p:cNvPr id="25605" name="Rectangle 5"/>
          <p:cNvSpPr>
            <a:spLocks noGrp="1" noChangeArrowheads="1"/>
          </p:cNvSpPr>
          <p:nvPr>
            <p:ph type="sldNum" sz="quarter" idx="3"/>
          </p:nvPr>
        </p:nvSpPr>
        <p:spPr bwMode="auto">
          <a:xfrm>
            <a:off x="4022726" y="9721851"/>
            <a:ext cx="3076575" cy="512763"/>
          </a:xfrm>
          <a:prstGeom prst="rect">
            <a:avLst/>
          </a:prstGeom>
          <a:noFill/>
          <a:ln w="9525">
            <a:noFill/>
            <a:miter lim="800000"/>
            <a:headEnd/>
            <a:tailEnd/>
          </a:ln>
          <a:effectLst/>
        </p:spPr>
        <p:txBody>
          <a:bodyPr vert="horz" wrap="square" lIns="96058" tIns="48029" rIns="96058" bIns="48029" numCol="1" anchor="b" anchorCtr="0" compatLnSpc="1">
            <a:prstTxWarp prst="textNoShape">
              <a:avLst/>
            </a:prstTxWarp>
          </a:bodyPr>
          <a:lstStyle>
            <a:lvl1pPr algn="r">
              <a:defRPr sz="1300">
                <a:latin typeface="Times New Roman" panose="02020603050405020304" pitchFamily="18" charset="0"/>
              </a:defRPr>
            </a:lvl1pPr>
          </a:lstStyle>
          <a:p>
            <a:fld id="{1BAA25FD-6865-4DC0-8CFF-4C3203B0DC59}" type="slidenum">
              <a:rPr lang="de-DE" altLang="de-DE"/>
              <a:pPr/>
              <a:t>‹Nr.›</a:t>
            </a:fld>
            <a:endParaRPr lang="de-DE" altLang="de-DE"/>
          </a:p>
        </p:txBody>
      </p:sp>
    </p:spTree>
    <p:extLst>
      <p:ext uri="{BB962C8B-B14F-4D97-AF65-F5344CB8AC3E}">
        <p14:creationId xmlns:p14="http://schemas.microsoft.com/office/powerpoint/2010/main" val="190780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1" y="1"/>
            <a:ext cx="3076575" cy="512763"/>
          </a:xfrm>
          <a:prstGeom prst="rect">
            <a:avLst/>
          </a:prstGeom>
          <a:noFill/>
          <a:ln w="9525">
            <a:noFill/>
            <a:miter lim="800000"/>
            <a:headEnd/>
            <a:tailEnd/>
          </a:ln>
          <a:effectLst/>
        </p:spPr>
        <p:txBody>
          <a:bodyPr vert="horz" wrap="square" lIns="96058" tIns="48029" rIns="96058" bIns="48029" numCol="1" anchor="t" anchorCtr="0" compatLnSpc="1">
            <a:prstTxWarp prst="textNoShape">
              <a:avLst/>
            </a:prstTxWarp>
          </a:bodyPr>
          <a:lstStyle>
            <a:lvl1pPr>
              <a:defRPr sz="1300">
                <a:latin typeface="Times New Roman" pitchFamily="18" charset="0"/>
                <a:ea typeface="+mn-ea"/>
              </a:defRPr>
            </a:lvl1pPr>
          </a:lstStyle>
          <a:p>
            <a:pPr>
              <a:defRPr/>
            </a:pPr>
            <a:endParaRPr lang="de-DE"/>
          </a:p>
        </p:txBody>
      </p:sp>
      <p:sp>
        <p:nvSpPr>
          <p:cNvPr id="235523" name="Rectangle 3"/>
          <p:cNvSpPr>
            <a:spLocks noGrp="1" noChangeArrowheads="1"/>
          </p:cNvSpPr>
          <p:nvPr>
            <p:ph type="dt" idx="1"/>
          </p:nvPr>
        </p:nvSpPr>
        <p:spPr bwMode="auto">
          <a:xfrm>
            <a:off x="4021140" y="1"/>
            <a:ext cx="3076575" cy="512763"/>
          </a:xfrm>
          <a:prstGeom prst="rect">
            <a:avLst/>
          </a:prstGeom>
          <a:noFill/>
          <a:ln w="9525">
            <a:noFill/>
            <a:miter lim="800000"/>
            <a:headEnd/>
            <a:tailEnd/>
          </a:ln>
          <a:effectLst/>
        </p:spPr>
        <p:txBody>
          <a:bodyPr vert="horz" wrap="square" lIns="96058" tIns="48029" rIns="96058" bIns="48029" numCol="1" anchor="t" anchorCtr="0" compatLnSpc="1">
            <a:prstTxWarp prst="textNoShape">
              <a:avLst/>
            </a:prstTxWarp>
          </a:bodyPr>
          <a:lstStyle>
            <a:lvl1pPr algn="r">
              <a:defRPr sz="1300">
                <a:latin typeface="Times New Roman" pitchFamily="18" charset="0"/>
                <a:ea typeface="+mn-ea"/>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5" name="Rectangle 5"/>
          <p:cNvSpPr>
            <a:spLocks noGrp="1" noChangeArrowheads="1"/>
          </p:cNvSpPr>
          <p:nvPr>
            <p:ph type="body" sz="quarter" idx="3"/>
          </p:nvPr>
        </p:nvSpPr>
        <p:spPr bwMode="auto">
          <a:xfrm>
            <a:off x="711201" y="4862514"/>
            <a:ext cx="5676900" cy="4603750"/>
          </a:xfrm>
          <a:prstGeom prst="rect">
            <a:avLst/>
          </a:prstGeom>
          <a:noFill/>
          <a:ln w="9525">
            <a:noFill/>
            <a:miter lim="800000"/>
            <a:headEnd/>
            <a:tailEnd/>
          </a:ln>
          <a:effectLst/>
        </p:spPr>
        <p:txBody>
          <a:bodyPr vert="horz" wrap="square" lIns="96058" tIns="48029" rIns="96058" bIns="4802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26" name="Rectangle 6"/>
          <p:cNvSpPr>
            <a:spLocks noGrp="1" noChangeArrowheads="1"/>
          </p:cNvSpPr>
          <p:nvPr>
            <p:ph type="ftr" sz="quarter" idx="4"/>
          </p:nvPr>
        </p:nvSpPr>
        <p:spPr bwMode="auto">
          <a:xfrm>
            <a:off x="1" y="9720263"/>
            <a:ext cx="3076575" cy="512762"/>
          </a:xfrm>
          <a:prstGeom prst="rect">
            <a:avLst/>
          </a:prstGeom>
          <a:noFill/>
          <a:ln w="9525">
            <a:noFill/>
            <a:miter lim="800000"/>
            <a:headEnd/>
            <a:tailEnd/>
          </a:ln>
          <a:effectLst/>
        </p:spPr>
        <p:txBody>
          <a:bodyPr vert="horz" wrap="square" lIns="96058" tIns="48029" rIns="96058" bIns="48029" numCol="1" anchor="b" anchorCtr="0" compatLnSpc="1">
            <a:prstTxWarp prst="textNoShape">
              <a:avLst/>
            </a:prstTxWarp>
          </a:bodyPr>
          <a:lstStyle>
            <a:lvl1pPr>
              <a:defRPr sz="1300">
                <a:latin typeface="Times New Roman" pitchFamily="18" charset="0"/>
                <a:ea typeface="+mn-ea"/>
              </a:defRPr>
            </a:lvl1pPr>
          </a:lstStyle>
          <a:p>
            <a:pPr>
              <a:defRPr/>
            </a:pPr>
            <a:endParaRPr lang="de-DE"/>
          </a:p>
        </p:txBody>
      </p:sp>
      <p:sp>
        <p:nvSpPr>
          <p:cNvPr id="235527" name="Rectangle 7"/>
          <p:cNvSpPr>
            <a:spLocks noGrp="1" noChangeArrowheads="1"/>
          </p:cNvSpPr>
          <p:nvPr>
            <p:ph type="sldNum" sz="quarter" idx="5"/>
          </p:nvPr>
        </p:nvSpPr>
        <p:spPr bwMode="auto">
          <a:xfrm>
            <a:off x="4021140" y="9720263"/>
            <a:ext cx="3076575" cy="512762"/>
          </a:xfrm>
          <a:prstGeom prst="rect">
            <a:avLst/>
          </a:prstGeom>
          <a:noFill/>
          <a:ln w="9525">
            <a:noFill/>
            <a:miter lim="800000"/>
            <a:headEnd/>
            <a:tailEnd/>
          </a:ln>
          <a:effectLst/>
        </p:spPr>
        <p:txBody>
          <a:bodyPr vert="horz" wrap="square" lIns="96058" tIns="48029" rIns="96058" bIns="48029" numCol="1" anchor="b" anchorCtr="0" compatLnSpc="1">
            <a:prstTxWarp prst="textNoShape">
              <a:avLst/>
            </a:prstTxWarp>
          </a:bodyPr>
          <a:lstStyle>
            <a:lvl1pPr algn="r">
              <a:defRPr sz="1300">
                <a:latin typeface="Times New Roman" panose="02020603050405020304" pitchFamily="18" charset="0"/>
              </a:defRPr>
            </a:lvl1pPr>
          </a:lstStyle>
          <a:p>
            <a:fld id="{3AE863C7-8F5F-4278-998E-6BC0D8611E12}" type="slidenum">
              <a:rPr lang="de-DE" altLang="de-DE"/>
              <a:pPr/>
              <a:t>‹Nr.›</a:t>
            </a:fld>
            <a:endParaRPr lang="de-DE" altLang="de-DE"/>
          </a:p>
        </p:txBody>
      </p:sp>
    </p:spTree>
    <p:extLst>
      <p:ext uri="{BB962C8B-B14F-4D97-AF65-F5344CB8AC3E}">
        <p14:creationId xmlns:p14="http://schemas.microsoft.com/office/powerpoint/2010/main" val="4237133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AE863C7-8F5F-4278-998E-6BC0D8611E12}" type="slidenum">
              <a:rPr lang="de-DE" altLang="de-DE" smtClean="0"/>
              <a:pPr/>
              <a:t>2</a:t>
            </a:fld>
            <a:endParaRPr lang="de-DE" altLang="de-DE"/>
          </a:p>
        </p:txBody>
      </p:sp>
    </p:spTree>
    <p:extLst>
      <p:ext uri="{BB962C8B-B14F-4D97-AF65-F5344CB8AC3E}">
        <p14:creationId xmlns:p14="http://schemas.microsoft.com/office/powerpoint/2010/main" val="58533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EA9AF-D16D-DAA7-1B16-F1C41C74E2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777001B-8516-2E69-3744-5C61DD4F0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7ED11C9-E903-0CCD-C779-2EFC4C6B1B8E}"/>
              </a:ext>
            </a:extLst>
          </p:cNvPr>
          <p:cNvSpPr>
            <a:spLocks noGrp="1"/>
          </p:cNvSpPr>
          <p:nvPr>
            <p:ph type="dt" sz="half" idx="10"/>
          </p:nvPr>
        </p:nvSpPr>
        <p:spPr/>
        <p:txBody>
          <a:bodyPr/>
          <a:lstStyle/>
          <a:p>
            <a:pPr>
              <a:defRPr/>
            </a:pPr>
            <a:fld id="{8035A00E-3814-43C5-937A-C0279CDD6F36}" type="datetime1">
              <a:rPr lang="de-DE" smtClean="0"/>
              <a:pPr>
                <a:defRPr/>
              </a:pPr>
              <a:t>21.05.2026</a:t>
            </a:fld>
            <a:endParaRPr lang="de-DE"/>
          </a:p>
        </p:txBody>
      </p:sp>
      <p:sp>
        <p:nvSpPr>
          <p:cNvPr id="5" name="Fußzeilenplatzhalter 4">
            <a:extLst>
              <a:ext uri="{FF2B5EF4-FFF2-40B4-BE49-F238E27FC236}">
                <a16:creationId xmlns:a16="http://schemas.microsoft.com/office/drawing/2014/main" id="{7A6E4B43-4508-4456-164D-C5D0D97C9B3A}"/>
              </a:ext>
            </a:extLst>
          </p:cNvPr>
          <p:cNvSpPr>
            <a:spLocks noGrp="1"/>
          </p:cNvSpPr>
          <p:nvPr>
            <p:ph type="ftr" sz="quarter" idx="11"/>
          </p:nvPr>
        </p:nvSpPr>
        <p:spPr/>
        <p:txBody>
          <a:bodyPr/>
          <a:lstStyle/>
          <a:p>
            <a:pPr>
              <a:defRPr/>
            </a:pPr>
            <a:r>
              <a:rPr lang="de-DE"/>
              <a:t>Pro Konzept GmbH </a:t>
            </a:r>
            <a:endParaRPr lang="de-DE" dirty="0"/>
          </a:p>
        </p:txBody>
      </p:sp>
      <p:sp>
        <p:nvSpPr>
          <p:cNvPr id="6" name="Foliennummernplatzhalter 5">
            <a:extLst>
              <a:ext uri="{FF2B5EF4-FFF2-40B4-BE49-F238E27FC236}">
                <a16:creationId xmlns:a16="http://schemas.microsoft.com/office/drawing/2014/main" id="{0BA053F4-9C82-B2ED-6594-D960E23F4CC2}"/>
              </a:ext>
            </a:extLst>
          </p:cNvPr>
          <p:cNvSpPr>
            <a:spLocks noGrp="1"/>
          </p:cNvSpPr>
          <p:nvPr>
            <p:ph type="sldNum" sz="quarter" idx="12"/>
          </p:nvPr>
        </p:nvSpPr>
        <p:spPr/>
        <p:txBody>
          <a:bodyPr/>
          <a:lstStyle/>
          <a:p>
            <a:r>
              <a:rPr lang="de-DE" altLang="de-DE"/>
              <a:t>Seite </a:t>
            </a:r>
            <a:fld id="{0A6F7989-A4BC-4772-A343-B0D77E01E108}" type="slidenum">
              <a:rPr lang="de-DE" altLang="de-DE" smtClean="0"/>
              <a:pPr/>
              <a:t>‹Nr.›</a:t>
            </a:fld>
            <a:endParaRPr lang="de-DE" altLang="de-DE"/>
          </a:p>
        </p:txBody>
      </p:sp>
    </p:spTree>
    <p:extLst>
      <p:ext uri="{BB962C8B-B14F-4D97-AF65-F5344CB8AC3E}">
        <p14:creationId xmlns:p14="http://schemas.microsoft.com/office/powerpoint/2010/main" val="4043427973"/>
      </p:ext>
    </p:extLst>
  </p:cSld>
  <p:clrMapOvr>
    <a:masterClrMapping/>
  </p:clrMapOvr>
  <p:transition>
    <p:circl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38FDF-DBE7-9CD0-C71C-55411048C1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F01D8A9-3898-8141-2A2C-708859EF3B7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250475-2711-D0F4-BEAA-3D3DFB79920D}"/>
              </a:ext>
            </a:extLst>
          </p:cNvPr>
          <p:cNvSpPr>
            <a:spLocks noGrp="1"/>
          </p:cNvSpPr>
          <p:nvPr>
            <p:ph type="dt" sz="half" idx="10"/>
          </p:nvPr>
        </p:nvSpPr>
        <p:spPr/>
        <p:txBody>
          <a:bodyPr/>
          <a:lstStyle/>
          <a:p>
            <a:pPr>
              <a:defRPr/>
            </a:pPr>
            <a:fld id="{7BB0C4EB-5B8B-45F5-852E-F302B56C49D6}" type="datetime1">
              <a:rPr lang="de-DE" smtClean="0"/>
              <a:pPr>
                <a:defRPr/>
              </a:pPr>
              <a:t>21.05.2026</a:t>
            </a:fld>
            <a:endParaRPr lang="de-DE"/>
          </a:p>
        </p:txBody>
      </p:sp>
      <p:sp>
        <p:nvSpPr>
          <p:cNvPr id="5" name="Fußzeilenplatzhalter 4">
            <a:extLst>
              <a:ext uri="{FF2B5EF4-FFF2-40B4-BE49-F238E27FC236}">
                <a16:creationId xmlns:a16="http://schemas.microsoft.com/office/drawing/2014/main" id="{F0665820-EC63-C85C-5129-309C3B3BCC0D}"/>
              </a:ext>
            </a:extLst>
          </p:cNvPr>
          <p:cNvSpPr>
            <a:spLocks noGrp="1"/>
          </p:cNvSpPr>
          <p:nvPr>
            <p:ph type="ftr" sz="quarter" idx="11"/>
          </p:nvPr>
        </p:nvSpPr>
        <p:spPr/>
        <p:txBody>
          <a:bodyPr/>
          <a:lstStyle/>
          <a:p>
            <a:pPr>
              <a:defRPr/>
            </a:pPr>
            <a:r>
              <a:rPr lang="de-DE"/>
              <a:t>Pro Konzept GmbH </a:t>
            </a:r>
          </a:p>
        </p:txBody>
      </p:sp>
      <p:sp>
        <p:nvSpPr>
          <p:cNvPr id="6" name="Foliennummernplatzhalter 5">
            <a:extLst>
              <a:ext uri="{FF2B5EF4-FFF2-40B4-BE49-F238E27FC236}">
                <a16:creationId xmlns:a16="http://schemas.microsoft.com/office/drawing/2014/main" id="{CA6A58E0-DE27-C68B-3F33-014BA97DC524}"/>
              </a:ext>
            </a:extLst>
          </p:cNvPr>
          <p:cNvSpPr>
            <a:spLocks noGrp="1"/>
          </p:cNvSpPr>
          <p:nvPr>
            <p:ph type="sldNum" sz="quarter" idx="12"/>
          </p:nvPr>
        </p:nvSpPr>
        <p:spPr/>
        <p:txBody>
          <a:bodyPr/>
          <a:lstStyle/>
          <a:p>
            <a:r>
              <a:rPr lang="de-DE" altLang="de-DE"/>
              <a:t>Seite </a:t>
            </a:r>
            <a:fld id="{A9C6264C-283E-481F-A4CA-933313F0EEF9}" type="slidenum">
              <a:rPr lang="de-DE" altLang="de-DE" smtClean="0"/>
              <a:pPr/>
              <a:t>‹Nr.›</a:t>
            </a:fld>
            <a:endParaRPr lang="de-DE" altLang="de-DE"/>
          </a:p>
        </p:txBody>
      </p:sp>
    </p:spTree>
    <p:extLst>
      <p:ext uri="{BB962C8B-B14F-4D97-AF65-F5344CB8AC3E}">
        <p14:creationId xmlns:p14="http://schemas.microsoft.com/office/powerpoint/2010/main" val="157958378"/>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C62A6A3-CDFF-2F46-8C6E-D5B671DF430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E49B2C5-A801-2EE3-1770-D7F7237703F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9E5D0-0F63-59B2-E355-FA5E896C2AF7}"/>
              </a:ext>
            </a:extLst>
          </p:cNvPr>
          <p:cNvSpPr>
            <a:spLocks noGrp="1"/>
          </p:cNvSpPr>
          <p:nvPr>
            <p:ph type="dt" sz="half" idx="10"/>
          </p:nvPr>
        </p:nvSpPr>
        <p:spPr/>
        <p:txBody>
          <a:bodyPr/>
          <a:lstStyle/>
          <a:p>
            <a:pPr>
              <a:defRPr/>
            </a:pPr>
            <a:fld id="{8291A40A-A878-43D0-89EC-04CD835D9D20}" type="datetime1">
              <a:rPr lang="de-DE" smtClean="0"/>
              <a:pPr>
                <a:defRPr/>
              </a:pPr>
              <a:t>21.05.2026</a:t>
            </a:fld>
            <a:endParaRPr lang="de-DE"/>
          </a:p>
        </p:txBody>
      </p:sp>
      <p:sp>
        <p:nvSpPr>
          <p:cNvPr id="5" name="Fußzeilenplatzhalter 4">
            <a:extLst>
              <a:ext uri="{FF2B5EF4-FFF2-40B4-BE49-F238E27FC236}">
                <a16:creationId xmlns:a16="http://schemas.microsoft.com/office/drawing/2014/main" id="{A9755D3A-C72C-24F4-DAFA-327ED82DC1EF}"/>
              </a:ext>
            </a:extLst>
          </p:cNvPr>
          <p:cNvSpPr>
            <a:spLocks noGrp="1"/>
          </p:cNvSpPr>
          <p:nvPr>
            <p:ph type="ftr" sz="quarter" idx="11"/>
          </p:nvPr>
        </p:nvSpPr>
        <p:spPr/>
        <p:txBody>
          <a:bodyPr/>
          <a:lstStyle/>
          <a:p>
            <a:pPr>
              <a:defRPr/>
            </a:pPr>
            <a:r>
              <a:rPr lang="de-DE"/>
              <a:t>Pro Konzept GmbH </a:t>
            </a:r>
          </a:p>
        </p:txBody>
      </p:sp>
      <p:sp>
        <p:nvSpPr>
          <p:cNvPr id="6" name="Foliennummernplatzhalter 5">
            <a:extLst>
              <a:ext uri="{FF2B5EF4-FFF2-40B4-BE49-F238E27FC236}">
                <a16:creationId xmlns:a16="http://schemas.microsoft.com/office/drawing/2014/main" id="{F1588B31-0227-5432-6861-DCA000A789A9}"/>
              </a:ext>
            </a:extLst>
          </p:cNvPr>
          <p:cNvSpPr>
            <a:spLocks noGrp="1"/>
          </p:cNvSpPr>
          <p:nvPr>
            <p:ph type="sldNum" sz="quarter" idx="12"/>
          </p:nvPr>
        </p:nvSpPr>
        <p:spPr/>
        <p:txBody>
          <a:bodyPr/>
          <a:lstStyle/>
          <a:p>
            <a:r>
              <a:rPr lang="de-DE" altLang="de-DE"/>
              <a:t>Seite </a:t>
            </a:r>
            <a:fld id="{0A13C5F2-E652-4642-9FD0-8817480118F4}" type="slidenum">
              <a:rPr lang="de-DE" altLang="de-DE" smtClean="0"/>
              <a:pPr/>
              <a:t>‹Nr.›</a:t>
            </a:fld>
            <a:endParaRPr lang="de-DE" altLang="de-DE"/>
          </a:p>
        </p:txBody>
      </p:sp>
    </p:spTree>
    <p:extLst>
      <p:ext uri="{BB962C8B-B14F-4D97-AF65-F5344CB8AC3E}">
        <p14:creationId xmlns:p14="http://schemas.microsoft.com/office/powerpoint/2010/main" val="2546514755"/>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2007250309"/>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lie mit Teaser und Bild">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609600" y="2654310"/>
            <a:ext cx="4011085" cy="3471863"/>
          </a:xfrm>
          <a:prstGeom prst="rect">
            <a:avLst/>
          </a:prstGeom>
        </p:spPr>
        <p:txBody>
          <a:bodyPr vert="horz"/>
          <a:lstStyle/>
          <a:p>
            <a:pPr lvl="0"/>
            <a:endParaRPr lang="de-DE" noProof="0"/>
          </a:p>
        </p:txBody>
      </p:sp>
      <p:sp>
        <p:nvSpPr>
          <p:cNvPr id="19" name="Inhaltsplatzhalter 15"/>
          <p:cNvSpPr>
            <a:spLocks noGrp="1"/>
          </p:cNvSpPr>
          <p:nvPr>
            <p:ph sz="quarter" idx="16"/>
          </p:nvPr>
        </p:nvSpPr>
        <p:spPr>
          <a:xfrm>
            <a:off x="4826000" y="1435102"/>
            <a:ext cx="6824133" cy="570479"/>
          </a:xfrm>
          <a:prstGeom prst="rect">
            <a:avLst/>
          </a:prstGeom>
        </p:spPr>
        <p:txBody>
          <a:bodyPr vert="horz"/>
          <a:lstStyle>
            <a:lvl1pPr>
              <a:buFontTx/>
              <a:buNone/>
              <a:defRPr sz="1800" b="1">
                <a:solidFill>
                  <a:srgbClr val="314FA3"/>
                </a:solidFill>
              </a:defRPr>
            </a:lvl1pPr>
          </a:lstStyle>
          <a:p>
            <a:pPr lvl="0"/>
            <a:r>
              <a:rPr lang="de-DE" dirty="0"/>
              <a:t>Mastertextformat bearbeiten</a:t>
            </a:r>
          </a:p>
        </p:txBody>
      </p:sp>
      <p:sp>
        <p:nvSpPr>
          <p:cNvPr id="20" name="Textplatzhalter 17"/>
          <p:cNvSpPr>
            <a:spLocks noGrp="1"/>
          </p:cNvSpPr>
          <p:nvPr>
            <p:ph type="body" sz="quarter" idx="17"/>
          </p:nvPr>
        </p:nvSpPr>
        <p:spPr>
          <a:xfrm>
            <a:off x="4826000" y="2092324"/>
            <a:ext cx="6824133" cy="4033837"/>
          </a:xfrm>
          <a:prstGeom prst="rect">
            <a:avLst/>
          </a:prstGeom>
        </p:spPr>
        <p:txBody>
          <a:bodyPr vert="horz"/>
          <a:lstStyle>
            <a:lvl1pPr marL="333375" indent="-333375">
              <a:spcAft>
                <a:spcPts val="450"/>
              </a:spcAft>
              <a:buSzPct val="100000"/>
              <a:buFontTx/>
              <a:buBlip>
                <a:blip r:embed="rId2"/>
              </a:buBlip>
              <a:defRPr sz="1500">
                <a:solidFill>
                  <a:srgbClr val="314EA3"/>
                </a:solidFill>
              </a:defRPr>
            </a:lvl1pPr>
          </a:lstStyle>
          <a:p>
            <a:pPr lvl="0"/>
            <a:r>
              <a:rPr lang="de-DE" dirty="0"/>
              <a:t>Mastertextformat bearbeiten</a:t>
            </a:r>
          </a:p>
        </p:txBody>
      </p:sp>
      <p:sp>
        <p:nvSpPr>
          <p:cNvPr id="8" name="Fußzeilenplatzhalter 4">
            <a:extLst>
              <a:ext uri="{FF2B5EF4-FFF2-40B4-BE49-F238E27FC236}">
                <a16:creationId xmlns:a16="http://schemas.microsoft.com/office/drawing/2014/main" id="{98D99F86-7162-4974-A2D2-A1E0BCC916E1}"/>
              </a:ext>
            </a:extLst>
          </p:cNvPr>
          <p:cNvSpPr>
            <a:spLocks noGrp="1"/>
          </p:cNvSpPr>
          <p:nvPr>
            <p:ph type="ftr" sz="quarter" idx="18"/>
          </p:nvPr>
        </p:nvSpPr>
        <p:spPr>
          <a:xfrm>
            <a:off x="4038600" y="6356350"/>
            <a:ext cx="4114800" cy="365125"/>
          </a:xfrm>
          <a:prstGeom prst="rect">
            <a:avLst/>
          </a:prstGeom>
        </p:spPr>
        <p:txBody>
          <a:bodyPr/>
          <a:lstStyle>
            <a:lvl1pPr>
              <a:defRPr/>
            </a:lvl1pPr>
          </a:lstStyle>
          <a:p>
            <a:pPr>
              <a:defRPr/>
            </a:pPr>
            <a:r>
              <a:rPr lang="de-DE" dirty="0"/>
              <a:t>Pro Konzept GmbH</a:t>
            </a:r>
          </a:p>
        </p:txBody>
      </p:sp>
      <p:sp>
        <p:nvSpPr>
          <p:cNvPr id="9" name="Foliennummernplatzhalter 5">
            <a:extLst>
              <a:ext uri="{FF2B5EF4-FFF2-40B4-BE49-F238E27FC236}">
                <a16:creationId xmlns:a16="http://schemas.microsoft.com/office/drawing/2014/main" id="{28E1CB5A-589F-4F74-B05E-B29528D41755}"/>
              </a:ext>
            </a:extLst>
          </p:cNvPr>
          <p:cNvSpPr>
            <a:spLocks noGrp="1"/>
          </p:cNvSpPr>
          <p:nvPr>
            <p:ph type="sldNum" sz="quarter" idx="19"/>
          </p:nvPr>
        </p:nvSpPr>
        <p:spPr>
          <a:xfrm>
            <a:off x="8610600" y="6356350"/>
            <a:ext cx="2743200" cy="365125"/>
          </a:xfrm>
          <a:prstGeom prst="rect">
            <a:avLst/>
          </a:prstGeom>
        </p:spPr>
        <p:txBody>
          <a:bodyPr/>
          <a:lstStyle>
            <a:lvl1pPr>
              <a:defRPr/>
            </a:lvl1pPr>
          </a:lstStyle>
          <a:p>
            <a:pPr>
              <a:defRPr/>
            </a:pPr>
            <a:r>
              <a:rPr lang="de-DE"/>
              <a:t>Folie </a:t>
            </a:r>
            <a:fld id="{11EC38B5-7188-4C50-A352-04916E38CDEB}" type="slidenum">
              <a:rPr lang="de-DE"/>
              <a:pPr>
                <a:defRPr/>
              </a:pPr>
              <a:t>‹Nr.›</a:t>
            </a:fld>
            <a:endParaRPr lang="de-DE"/>
          </a:p>
        </p:txBody>
      </p:sp>
      <p:sp>
        <p:nvSpPr>
          <p:cNvPr id="11" name="Datumsplatzhalter 3">
            <a:extLst>
              <a:ext uri="{FF2B5EF4-FFF2-40B4-BE49-F238E27FC236}">
                <a16:creationId xmlns:a16="http://schemas.microsoft.com/office/drawing/2014/main" id="{F3E6EA53-8D4A-43EC-98CF-4717FCF83DCE}"/>
              </a:ext>
            </a:extLst>
          </p:cNvPr>
          <p:cNvSpPr txBox="1">
            <a:spLocks/>
          </p:cNvSpPr>
          <p:nvPr userDrawn="1"/>
        </p:nvSpPr>
        <p:spPr>
          <a:xfrm>
            <a:off x="1066800" y="6356362"/>
            <a:ext cx="2743200" cy="365125"/>
          </a:xfrm>
          <a:prstGeom prst="rect">
            <a:avLst/>
          </a:prstGeom>
        </p:spPr>
        <p:txBody>
          <a:bodyPr vert="horz" lIns="68580" tIns="34290" rIns="68580" bIns="34290" rtlCol="0" anchor="ctr"/>
          <a:lstStyle>
            <a:defPPr>
              <a:defRPr lang="de-DE"/>
            </a:defPPr>
            <a:lvl1pPr algn="l" rtl="0" fontAlgn="base">
              <a:spcBef>
                <a:spcPct val="0"/>
              </a:spcBef>
              <a:spcAft>
                <a:spcPct val="0"/>
              </a:spcAft>
              <a:defRPr sz="900"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de-DE" sz="675" dirty="0"/>
          </a:p>
        </p:txBody>
      </p:sp>
    </p:spTree>
    <p:extLst>
      <p:ext uri="{BB962C8B-B14F-4D97-AF65-F5344CB8AC3E}">
        <p14:creationId xmlns:p14="http://schemas.microsoft.com/office/powerpoint/2010/main" val="1966087280"/>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5_Folie mit Aufzählung + Bild">
    <p:spTree>
      <p:nvGrpSpPr>
        <p:cNvPr id="1" name=""/>
        <p:cNvGrpSpPr/>
        <p:nvPr/>
      </p:nvGrpSpPr>
      <p:grpSpPr>
        <a:xfrm>
          <a:off x="0" y="0"/>
          <a:ext cx="0" cy="0"/>
          <a:chOff x="0" y="0"/>
          <a:chExt cx="0" cy="0"/>
        </a:xfrm>
      </p:grpSpPr>
      <p:sp>
        <p:nvSpPr>
          <p:cNvPr id="20" name="Bildplatzhalter 19"/>
          <p:cNvSpPr>
            <a:spLocks noGrp="1"/>
          </p:cNvSpPr>
          <p:nvPr>
            <p:ph type="pic" sz="quarter" idx="18"/>
          </p:nvPr>
        </p:nvSpPr>
        <p:spPr>
          <a:xfrm>
            <a:off x="609601" y="1527175"/>
            <a:ext cx="2116667" cy="2044700"/>
          </a:xfrm>
          <a:prstGeom prst="rect">
            <a:avLst/>
          </a:prstGeom>
        </p:spPr>
        <p:txBody>
          <a:bodyPr vert="horz"/>
          <a:lstStyle/>
          <a:p>
            <a:pPr lvl="0"/>
            <a:endParaRPr lang="de-DE" noProof="0"/>
          </a:p>
        </p:txBody>
      </p:sp>
      <p:sp>
        <p:nvSpPr>
          <p:cNvPr id="16" name="Inhaltsplatzhalter 15"/>
          <p:cNvSpPr>
            <a:spLocks noGrp="1"/>
          </p:cNvSpPr>
          <p:nvPr>
            <p:ph sz="quarter" idx="16"/>
          </p:nvPr>
        </p:nvSpPr>
        <p:spPr>
          <a:xfrm>
            <a:off x="3149600" y="1527175"/>
            <a:ext cx="7162800" cy="492125"/>
          </a:xfrm>
          <a:prstGeom prst="rect">
            <a:avLst/>
          </a:prstGeom>
        </p:spPr>
        <p:txBody>
          <a:bodyPr vert="horz"/>
          <a:lstStyle>
            <a:lvl1pPr>
              <a:buFontTx/>
              <a:buNone/>
              <a:defRPr sz="1800" b="1">
                <a:solidFill>
                  <a:srgbClr val="314FA3"/>
                </a:solidFill>
              </a:defRPr>
            </a:lvl1pPr>
          </a:lstStyle>
          <a:p>
            <a:pPr lvl="0"/>
            <a:r>
              <a:rPr lang="de-DE" dirty="0"/>
              <a:t>Mastertextformat bearbeiten</a:t>
            </a:r>
          </a:p>
        </p:txBody>
      </p:sp>
      <p:sp>
        <p:nvSpPr>
          <p:cNvPr id="18" name="Textplatzhalter 17"/>
          <p:cNvSpPr>
            <a:spLocks noGrp="1"/>
          </p:cNvSpPr>
          <p:nvPr>
            <p:ph type="body" sz="quarter" idx="17"/>
          </p:nvPr>
        </p:nvSpPr>
        <p:spPr>
          <a:xfrm>
            <a:off x="3149600" y="2184400"/>
            <a:ext cx="7162800" cy="3479800"/>
          </a:xfrm>
          <a:prstGeom prst="rect">
            <a:avLst/>
          </a:prstGeom>
        </p:spPr>
        <p:txBody>
          <a:bodyPr vert="horz"/>
          <a:lstStyle>
            <a:lvl1pPr marL="333375" indent="-333375">
              <a:spcAft>
                <a:spcPts val="450"/>
              </a:spcAft>
              <a:buSzPct val="100000"/>
              <a:buFontTx/>
              <a:buBlip>
                <a:blip r:embed="rId2"/>
              </a:buBlip>
              <a:defRPr sz="1500">
                <a:solidFill>
                  <a:srgbClr val="314EA3"/>
                </a:solidFill>
              </a:defRPr>
            </a:lvl1pPr>
          </a:lstStyle>
          <a:p>
            <a:pPr lvl="0"/>
            <a:r>
              <a:rPr lang="de-DE" dirty="0"/>
              <a:t>Mastertextformat bearbeiten</a:t>
            </a:r>
          </a:p>
        </p:txBody>
      </p:sp>
      <p:sp>
        <p:nvSpPr>
          <p:cNvPr id="7" name="Fußzeilenplatzhalter 4">
            <a:extLst>
              <a:ext uri="{FF2B5EF4-FFF2-40B4-BE49-F238E27FC236}">
                <a16:creationId xmlns:a16="http://schemas.microsoft.com/office/drawing/2014/main" id="{AA3ECA93-A2B9-45AB-BD0A-8106B7C02756}"/>
              </a:ext>
            </a:extLst>
          </p:cNvPr>
          <p:cNvSpPr>
            <a:spLocks noGrp="1"/>
          </p:cNvSpPr>
          <p:nvPr>
            <p:ph type="ftr" sz="quarter" idx="19"/>
          </p:nvPr>
        </p:nvSpPr>
        <p:spPr>
          <a:xfrm>
            <a:off x="4038600" y="6356350"/>
            <a:ext cx="4114800" cy="365125"/>
          </a:xfrm>
          <a:prstGeom prst="rect">
            <a:avLst/>
          </a:prstGeom>
        </p:spPr>
        <p:txBody>
          <a:bodyPr/>
          <a:lstStyle>
            <a:lvl1pPr>
              <a:defRPr/>
            </a:lvl1pPr>
          </a:lstStyle>
          <a:p>
            <a:pPr>
              <a:defRPr/>
            </a:pPr>
            <a:r>
              <a:rPr lang="de-DE" dirty="0"/>
              <a:t>Pro Konzept GmbH</a:t>
            </a:r>
          </a:p>
        </p:txBody>
      </p:sp>
      <p:sp>
        <p:nvSpPr>
          <p:cNvPr id="8" name="Foliennummernplatzhalter 5">
            <a:extLst>
              <a:ext uri="{FF2B5EF4-FFF2-40B4-BE49-F238E27FC236}">
                <a16:creationId xmlns:a16="http://schemas.microsoft.com/office/drawing/2014/main" id="{6DD79311-9F32-46BC-931E-6E0D63F1162E}"/>
              </a:ext>
            </a:extLst>
          </p:cNvPr>
          <p:cNvSpPr>
            <a:spLocks noGrp="1"/>
          </p:cNvSpPr>
          <p:nvPr>
            <p:ph type="sldNum" sz="quarter" idx="20"/>
          </p:nvPr>
        </p:nvSpPr>
        <p:spPr>
          <a:xfrm>
            <a:off x="8610600" y="6356350"/>
            <a:ext cx="2743200" cy="365125"/>
          </a:xfrm>
          <a:prstGeom prst="rect">
            <a:avLst/>
          </a:prstGeom>
        </p:spPr>
        <p:txBody>
          <a:bodyPr/>
          <a:lstStyle>
            <a:lvl1pPr>
              <a:defRPr/>
            </a:lvl1pPr>
          </a:lstStyle>
          <a:p>
            <a:pPr>
              <a:defRPr/>
            </a:pPr>
            <a:r>
              <a:rPr lang="de-DE"/>
              <a:t>Folie </a:t>
            </a:r>
            <a:fld id="{9DF41B19-2D24-4741-A782-5B6DCEA1A5E9}" type="slidenum">
              <a:rPr lang="de-DE"/>
              <a:pPr>
                <a:defRPr/>
              </a:pPr>
              <a:t>‹Nr.›</a:t>
            </a:fld>
            <a:endParaRPr lang="de-DE"/>
          </a:p>
        </p:txBody>
      </p:sp>
      <p:sp>
        <p:nvSpPr>
          <p:cNvPr id="10" name="Datumsplatzhalter 3">
            <a:extLst>
              <a:ext uri="{FF2B5EF4-FFF2-40B4-BE49-F238E27FC236}">
                <a16:creationId xmlns:a16="http://schemas.microsoft.com/office/drawing/2014/main" id="{3C48C3B2-7081-42F0-BE99-A46E8D9BC0E3}"/>
              </a:ext>
            </a:extLst>
          </p:cNvPr>
          <p:cNvSpPr txBox="1">
            <a:spLocks/>
          </p:cNvSpPr>
          <p:nvPr userDrawn="1"/>
        </p:nvSpPr>
        <p:spPr>
          <a:xfrm>
            <a:off x="838200" y="6368172"/>
            <a:ext cx="2743200" cy="365125"/>
          </a:xfrm>
          <a:prstGeom prst="rect">
            <a:avLst/>
          </a:prstGeom>
        </p:spPr>
        <p:txBody>
          <a:bodyPr vert="horz" lIns="68580" tIns="34290" rIns="68580" bIns="34290" rtlCol="0" anchor="ctr"/>
          <a:lstStyle>
            <a:defPPr>
              <a:defRPr lang="de-DE"/>
            </a:defPPr>
            <a:lvl1pPr algn="l" rtl="0" fontAlgn="base">
              <a:spcBef>
                <a:spcPct val="0"/>
              </a:spcBef>
              <a:spcAft>
                <a:spcPct val="0"/>
              </a:spcAft>
              <a:defRPr sz="900"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de-DE" sz="675" dirty="0"/>
          </a:p>
        </p:txBody>
      </p:sp>
    </p:spTree>
    <p:extLst>
      <p:ext uri="{BB962C8B-B14F-4D97-AF65-F5344CB8AC3E}">
        <p14:creationId xmlns:p14="http://schemas.microsoft.com/office/powerpoint/2010/main" val="3266554690"/>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BC148-0221-483F-AF44-7BCE4483E7A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582CCB83-4483-4851-B1B4-0B2D85D80889}"/>
              </a:ext>
            </a:extLst>
          </p:cNvPr>
          <p:cNvSpPr>
            <a:spLocks noGrp="1"/>
          </p:cNvSpPr>
          <p:nvPr>
            <p:ph type="dt" sz="half" idx="10"/>
          </p:nvPr>
        </p:nvSpPr>
        <p:spPr>
          <a:xfrm>
            <a:off x="838200" y="6356350"/>
            <a:ext cx="2743200" cy="365125"/>
          </a:xfrm>
          <a:prstGeom prst="rect">
            <a:avLst/>
          </a:prstGeom>
        </p:spPr>
        <p:txBody>
          <a:bodyPr/>
          <a:lstStyle/>
          <a:p>
            <a:pPr>
              <a:defRPr/>
            </a:pPr>
            <a:fld id="{8035A00E-3814-43C5-937A-C0279CDD6F36}" type="datetime1">
              <a:rPr lang="de-DE" smtClean="0"/>
              <a:pPr>
                <a:defRPr/>
              </a:pPr>
              <a:t>21.05.2026</a:t>
            </a:fld>
            <a:endParaRPr lang="de-DE"/>
          </a:p>
        </p:txBody>
      </p:sp>
      <p:sp>
        <p:nvSpPr>
          <p:cNvPr id="4" name="Fußzeilenplatzhalter 3">
            <a:extLst>
              <a:ext uri="{FF2B5EF4-FFF2-40B4-BE49-F238E27FC236}">
                <a16:creationId xmlns:a16="http://schemas.microsoft.com/office/drawing/2014/main" id="{B97151EE-2413-4E4E-80AD-5F9D512BA1BC}"/>
              </a:ext>
            </a:extLst>
          </p:cNvPr>
          <p:cNvSpPr>
            <a:spLocks noGrp="1"/>
          </p:cNvSpPr>
          <p:nvPr>
            <p:ph type="ftr" sz="quarter" idx="11"/>
          </p:nvPr>
        </p:nvSpPr>
        <p:spPr>
          <a:xfrm>
            <a:off x="4038600" y="6356350"/>
            <a:ext cx="4114800" cy="365125"/>
          </a:xfrm>
          <a:prstGeom prst="rect">
            <a:avLst/>
          </a:prstGeom>
        </p:spPr>
        <p:txBody>
          <a:bodyPr/>
          <a:lstStyle/>
          <a:p>
            <a:pPr>
              <a:defRPr/>
            </a:pPr>
            <a:r>
              <a:rPr lang="de-DE"/>
              <a:t>Pro Konzept GmbH </a:t>
            </a:r>
            <a:endParaRPr lang="de-DE" dirty="0"/>
          </a:p>
        </p:txBody>
      </p:sp>
      <p:sp>
        <p:nvSpPr>
          <p:cNvPr id="5" name="Foliennummernplatzhalter 4">
            <a:extLst>
              <a:ext uri="{FF2B5EF4-FFF2-40B4-BE49-F238E27FC236}">
                <a16:creationId xmlns:a16="http://schemas.microsoft.com/office/drawing/2014/main" id="{2A59E321-1607-4DBE-89E7-37B5BD772D85}"/>
              </a:ext>
            </a:extLst>
          </p:cNvPr>
          <p:cNvSpPr>
            <a:spLocks noGrp="1"/>
          </p:cNvSpPr>
          <p:nvPr>
            <p:ph type="sldNum" sz="quarter" idx="12"/>
          </p:nvPr>
        </p:nvSpPr>
        <p:spPr>
          <a:xfrm>
            <a:off x="8610600" y="6356350"/>
            <a:ext cx="2743200" cy="365125"/>
          </a:xfrm>
          <a:prstGeom prst="rect">
            <a:avLst/>
          </a:prstGeom>
        </p:spPr>
        <p:txBody>
          <a:bodyPr/>
          <a:lstStyle/>
          <a:p>
            <a:r>
              <a:rPr lang="de-DE" altLang="de-DE"/>
              <a:t>Seite </a:t>
            </a:r>
            <a:fld id="{0A6F7989-A4BC-4772-A343-B0D77E01E108}" type="slidenum">
              <a:rPr lang="de-DE" altLang="de-DE" smtClean="0"/>
              <a:pPr/>
              <a:t>‹Nr.›</a:t>
            </a:fld>
            <a:endParaRPr lang="de-DE" altLang="de-DE"/>
          </a:p>
        </p:txBody>
      </p:sp>
    </p:spTree>
    <p:extLst>
      <p:ext uri="{BB962C8B-B14F-4D97-AF65-F5344CB8AC3E}">
        <p14:creationId xmlns:p14="http://schemas.microsoft.com/office/powerpoint/2010/main" val="2811409732"/>
      </p:ext>
    </p:extLst>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C637F72-2042-403F-8AB1-E9713695AA15}" type="datetime1">
              <a:rPr lang="de-DE"/>
              <a:pPr>
                <a:defRPr/>
              </a:pPr>
              <a:t>21.05.2026</a:t>
            </a:fld>
            <a:endParaRPr lang="de-DE"/>
          </a:p>
        </p:txBody>
      </p:sp>
      <p:sp>
        <p:nvSpPr>
          <p:cNvPr id="4" name="Fußzeilenplatzhalter 4"/>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de-DE"/>
              <a:t>Pro Konzept GmbH </a:t>
            </a:r>
            <a:endParaRPr lang="de-DE" dirty="0"/>
          </a:p>
        </p:txBody>
      </p:sp>
      <p:sp>
        <p:nvSpPr>
          <p:cNvPr id="5" name="Foliennummernplatzhalter 5"/>
          <p:cNvSpPr>
            <a:spLocks noGrp="1"/>
          </p:cNvSpPr>
          <p:nvPr>
            <p:ph type="sldNum" sz="quarter" idx="12"/>
          </p:nvPr>
        </p:nvSpPr>
        <p:spPr>
          <a:xfrm>
            <a:off x="8610600" y="6356350"/>
            <a:ext cx="2743200" cy="365125"/>
          </a:xfrm>
          <a:prstGeom prst="rect">
            <a:avLst/>
          </a:prstGeom>
        </p:spPr>
        <p:txBody>
          <a:bodyPr/>
          <a:lstStyle>
            <a:lvl1pPr>
              <a:defRPr/>
            </a:lvl1pPr>
          </a:lstStyle>
          <a:p>
            <a:r>
              <a:rPr lang="de-DE" altLang="de-DE"/>
              <a:t>Seite </a:t>
            </a:r>
            <a:fld id="{CE5FE17E-4295-470B-841A-6BDE5B4929CD}" type="slidenum">
              <a:rPr lang="de-DE" altLang="de-DE"/>
              <a:pPr/>
              <a:t>‹Nr.›</a:t>
            </a:fld>
            <a:endParaRPr lang="de-DE" altLang="de-DE"/>
          </a:p>
        </p:txBody>
      </p:sp>
    </p:spTree>
    <p:extLst>
      <p:ext uri="{BB962C8B-B14F-4D97-AF65-F5344CB8AC3E}">
        <p14:creationId xmlns:p14="http://schemas.microsoft.com/office/powerpoint/2010/main" val="121130338"/>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67EA3-6192-8F21-5447-3C66DCFA41E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BC84C5B-5963-5AE8-A198-D36B8907E8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E13F30-1106-775B-7FC8-F98E892632A9}"/>
              </a:ext>
            </a:extLst>
          </p:cNvPr>
          <p:cNvSpPr>
            <a:spLocks noGrp="1"/>
          </p:cNvSpPr>
          <p:nvPr>
            <p:ph type="dt" sz="half" idx="10"/>
          </p:nvPr>
        </p:nvSpPr>
        <p:spPr/>
        <p:txBody>
          <a:bodyPr/>
          <a:lstStyle/>
          <a:p>
            <a:pPr>
              <a:defRPr/>
            </a:pPr>
            <a:fld id="{65544C97-97E8-4D45-B4CE-4FF0CC4CA3C4}" type="datetime1">
              <a:rPr lang="de-DE" smtClean="0"/>
              <a:pPr>
                <a:defRPr/>
              </a:pPr>
              <a:t>21.05.2026</a:t>
            </a:fld>
            <a:endParaRPr lang="de-DE"/>
          </a:p>
        </p:txBody>
      </p:sp>
      <p:sp>
        <p:nvSpPr>
          <p:cNvPr id="5" name="Fußzeilenplatzhalter 4">
            <a:extLst>
              <a:ext uri="{FF2B5EF4-FFF2-40B4-BE49-F238E27FC236}">
                <a16:creationId xmlns:a16="http://schemas.microsoft.com/office/drawing/2014/main" id="{07D8EC7B-0079-92B3-00E7-194EF70B717C}"/>
              </a:ext>
            </a:extLst>
          </p:cNvPr>
          <p:cNvSpPr>
            <a:spLocks noGrp="1"/>
          </p:cNvSpPr>
          <p:nvPr>
            <p:ph type="ftr" sz="quarter" idx="11"/>
          </p:nvPr>
        </p:nvSpPr>
        <p:spPr/>
        <p:txBody>
          <a:bodyPr/>
          <a:lstStyle/>
          <a:p>
            <a:pPr>
              <a:defRPr/>
            </a:pPr>
            <a:r>
              <a:rPr lang="de-DE"/>
              <a:t>Pro Konzept GmbH </a:t>
            </a:r>
          </a:p>
        </p:txBody>
      </p:sp>
      <p:sp>
        <p:nvSpPr>
          <p:cNvPr id="6" name="Foliennummernplatzhalter 5">
            <a:extLst>
              <a:ext uri="{FF2B5EF4-FFF2-40B4-BE49-F238E27FC236}">
                <a16:creationId xmlns:a16="http://schemas.microsoft.com/office/drawing/2014/main" id="{27BE96E5-DA51-F100-EA52-3C8AF7FA8325}"/>
              </a:ext>
            </a:extLst>
          </p:cNvPr>
          <p:cNvSpPr>
            <a:spLocks noGrp="1"/>
          </p:cNvSpPr>
          <p:nvPr>
            <p:ph type="sldNum" sz="quarter" idx="12"/>
          </p:nvPr>
        </p:nvSpPr>
        <p:spPr/>
        <p:txBody>
          <a:bodyPr/>
          <a:lstStyle/>
          <a:p>
            <a:r>
              <a:rPr lang="de-DE" altLang="de-DE"/>
              <a:t>Seite </a:t>
            </a:r>
            <a:fld id="{E45C22C4-BFA0-485F-9710-A91F0CE14669}" type="slidenum">
              <a:rPr lang="de-DE" altLang="de-DE" smtClean="0"/>
              <a:pPr/>
              <a:t>‹Nr.›</a:t>
            </a:fld>
            <a:endParaRPr lang="de-DE" altLang="de-DE"/>
          </a:p>
        </p:txBody>
      </p:sp>
    </p:spTree>
    <p:extLst>
      <p:ext uri="{BB962C8B-B14F-4D97-AF65-F5344CB8AC3E}">
        <p14:creationId xmlns:p14="http://schemas.microsoft.com/office/powerpoint/2010/main" val="2577359223"/>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0E279-48E4-A3FD-472E-5D921189C42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00D6C13-4297-66A7-1DE3-C5F8990D4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18725B-C16D-126E-6D5C-B468B917F9FB}"/>
              </a:ext>
            </a:extLst>
          </p:cNvPr>
          <p:cNvSpPr>
            <a:spLocks noGrp="1"/>
          </p:cNvSpPr>
          <p:nvPr>
            <p:ph type="dt" sz="half" idx="10"/>
          </p:nvPr>
        </p:nvSpPr>
        <p:spPr/>
        <p:txBody>
          <a:bodyPr/>
          <a:lstStyle/>
          <a:p>
            <a:pPr>
              <a:defRPr/>
            </a:pPr>
            <a:fld id="{8035A00E-3814-43C5-937A-C0279CDD6F36}" type="datetime1">
              <a:rPr lang="de-DE" smtClean="0"/>
              <a:pPr>
                <a:defRPr/>
              </a:pPr>
              <a:t>21.05.2026</a:t>
            </a:fld>
            <a:endParaRPr lang="de-DE"/>
          </a:p>
        </p:txBody>
      </p:sp>
      <p:sp>
        <p:nvSpPr>
          <p:cNvPr id="5" name="Fußzeilenplatzhalter 4">
            <a:extLst>
              <a:ext uri="{FF2B5EF4-FFF2-40B4-BE49-F238E27FC236}">
                <a16:creationId xmlns:a16="http://schemas.microsoft.com/office/drawing/2014/main" id="{8A765049-6F88-30F2-9129-6E2C5AB0B3AF}"/>
              </a:ext>
            </a:extLst>
          </p:cNvPr>
          <p:cNvSpPr>
            <a:spLocks noGrp="1"/>
          </p:cNvSpPr>
          <p:nvPr>
            <p:ph type="ftr" sz="quarter" idx="11"/>
          </p:nvPr>
        </p:nvSpPr>
        <p:spPr/>
        <p:txBody>
          <a:bodyPr/>
          <a:lstStyle/>
          <a:p>
            <a:pPr>
              <a:defRPr/>
            </a:pPr>
            <a:r>
              <a:rPr lang="de-DE"/>
              <a:t>Pro Konzept GmbH </a:t>
            </a:r>
            <a:endParaRPr lang="de-DE" dirty="0"/>
          </a:p>
        </p:txBody>
      </p:sp>
      <p:sp>
        <p:nvSpPr>
          <p:cNvPr id="6" name="Foliennummernplatzhalter 5">
            <a:extLst>
              <a:ext uri="{FF2B5EF4-FFF2-40B4-BE49-F238E27FC236}">
                <a16:creationId xmlns:a16="http://schemas.microsoft.com/office/drawing/2014/main" id="{EE91CB93-3B9D-A0B8-6C8D-94A4C3032AD5}"/>
              </a:ext>
            </a:extLst>
          </p:cNvPr>
          <p:cNvSpPr>
            <a:spLocks noGrp="1"/>
          </p:cNvSpPr>
          <p:nvPr>
            <p:ph type="sldNum" sz="quarter" idx="12"/>
          </p:nvPr>
        </p:nvSpPr>
        <p:spPr/>
        <p:txBody>
          <a:bodyPr/>
          <a:lstStyle/>
          <a:p>
            <a:r>
              <a:rPr lang="de-DE" altLang="de-DE"/>
              <a:t>Seite </a:t>
            </a:r>
            <a:fld id="{0A6F7989-A4BC-4772-A343-B0D77E01E108}" type="slidenum">
              <a:rPr lang="de-DE" altLang="de-DE" smtClean="0"/>
              <a:pPr/>
              <a:t>‹Nr.›</a:t>
            </a:fld>
            <a:endParaRPr lang="de-DE" altLang="de-DE"/>
          </a:p>
        </p:txBody>
      </p:sp>
    </p:spTree>
    <p:extLst>
      <p:ext uri="{BB962C8B-B14F-4D97-AF65-F5344CB8AC3E}">
        <p14:creationId xmlns:p14="http://schemas.microsoft.com/office/powerpoint/2010/main" val="4032679342"/>
      </p:ext>
    </p:extLst>
  </p:cSld>
  <p:clrMapOvr>
    <a:masterClrMapping/>
  </p:clrMapOvr>
  <p:transition>
    <p:circl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0AA0E-7906-26B1-9DB4-BD05D69A7F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AFAD599-637D-B6E3-0181-C70CCBB3920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CAB03F-ED0A-68BE-3A2E-5424C818E88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FE635EF-0CE2-ED4D-EF89-557545DBC335}"/>
              </a:ext>
            </a:extLst>
          </p:cNvPr>
          <p:cNvSpPr>
            <a:spLocks noGrp="1"/>
          </p:cNvSpPr>
          <p:nvPr>
            <p:ph type="dt" sz="half" idx="10"/>
          </p:nvPr>
        </p:nvSpPr>
        <p:spPr/>
        <p:txBody>
          <a:bodyPr/>
          <a:lstStyle/>
          <a:p>
            <a:pPr>
              <a:defRPr/>
            </a:pPr>
            <a:fld id="{8FCE070C-7DFB-4E08-854E-217FAAA0BEC6}" type="datetime1">
              <a:rPr lang="de-DE" smtClean="0"/>
              <a:pPr>
                <a:defRPr/>
              </a:pPr>
              <a:t>21.05.2026</a:t>
            </a:fld>
            <a:endParaRPr lang="de-DE"/>
          </a:p>
        </p:txBody>
      </p:sp>
      <p:sp>
        <p:nvSpPr>
          <p:cNvPr id="6" name="Fußzeilenplatzhalter 5">
            <a:extLst>
              <a:ext uri="{FF2B5EF4-FFF2-40B4-BE49-F238E27FC236}">
                <a16:creationId xmlns:a16="http://schemas.microsoft.com/office/drawing/2014/main" id="{3239E400-48B9-712D-A4DF-8A8A86C0269D}"/>
              </a:ext>
            </a:extLst>
          </p:cNvPr>
          <p:cNvSpPr>
            <a:spLocks noGrp="1"/>
          </p:cNvSpPr>
          <p:nvPr>
            <p:ph type="ftr" sz="quarter" idx="11"/>
          </p:nvPr>
        </p:nvSpPr>
        <p:spPr/>
        <p:txBody>
          <a:bodyPr/>
          <a:lstStyle/>
          <a:p>
            <a:pPr>
              <a:defRPr/>
            </a:pPr>
            <a:r>
              <a:rPr lang="de-DE"/>
              <a:t>Pro Konzept GmbH </a:t>
            </a:r>
          </a:p>
        </p:txBody>
      </p:sp>
      <p:sp>
        <p:nvSpPr>
          <p:cNvPr id="7" name="Foliennummernplatzhalter 6">
            <a:extLst>
              <a:ext uri="{FF2B5EF4-FFF2-40B4-BE49-F238E27FC236}">
                <a16:creationId xmlns:a16="http://schemas.microsoft.com/office/drawing/2014/main" id="{4EE02107-00C0-2DB0-8CC3-5A0FF7EA959A}"/>
              </a:ext>
            </a:extLst>
          </p:cNvPr>
          <p:cNvSpPr>
            <a:spLocks noGrp="1"/>
          </p:cNvSpPr>
          <p:nvPr>
            <p:ph type="sldNum" sz="quarter" idx="12"/>
          </p:nvPr>
        </p:nvSpPr>
        <p:spPr/>
        <p:txBody>
          <a:bodyPr/>
          <a:lstStyle/>
          <a:p>
            <a:r>
              <a:rPr lang="de-DE" altLang="de-DE"/>
              <a:t>Seite </a:t>
            </a:r>
            <a:fld id="{8E05788C-A84E-48DC-BD24-FC3F784B2020}" type="slidenum">
              <a:rPr lang="de-DE" altLang="de-DE" smtClean="0"/>
              <a:pPr/>
              <a:t>‹Nr.›</a:t>
            </a:fld>
            <a:endParaRPr lang="de-DE" altLang="de-DE"/>
          </a:p>
        </p:txBody>
      </p:sp>
    </p:spTree>
    <p:extLst>
      <p:ext uri="{BB962C8B-B14F-4D97-AF65-F5344CB8AC3E}">
        <p14:creationId xmlns:p14="http://schemas.microsoft.com/office/powerpoint/2010/main" val="412624024"/>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ED80C-A974-2354-5712-312CB467246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36271D7-3525-752F-0E4E-6D8DDAA1F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767986-C285-D258-175E-ACFE7570333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61268D7-9784-E111-6587-FEBA8F627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1B7E3B5-0963-F6F8-9796-C5503A4BC28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7C3008D-94B4-81B8-BEC4-4F05647FDB10}"/>
              </a:ext>
            </a:extLst>
          </p:cNvPr>
          <p:cNvSpPr>
            <a:spLocks noGrp="1"/>
          </p:cNvSpPr>
          <p:nvPr>
            <p:ph type="dt" sz="half" idx="10"/>
          </p:nvPr>
        </p:nvSpPr>
        <p:spPr/>
        <p:txBody>
          <a:bodyPr/>
          <a:lstStyle/>
          <a:p>
            <a:pPr>
              <a:defRPr/>
            </a:pPr>
            <a:fld id="{761CA0B1-9597-4D9B-AB32-4B8C82A0E71C}" type="datetime1">
              <a:rPr lang="de-DE" smtClean="0"/>
              <a:pPr>
                <a:defRPr/>
              </a:pPr>
              <a:t>21.05.2026</a:t>
            </a:fld>
            <a:endParaRPr lang="de-DE" dirty="0"/>
          </a:p>
        </p:txBody>
      </p:sp>
      <p:sp>
        <p:nvSpPr>
          <p:cNvPr id="8" name="Fußzeilenplatzhalter 7">
            <a:extLst>
              <a:ext uri="{FF2B5EF4-FFF2-40B4-BE49-F238E27FC236}">
                <a16:creationId xmlns:a16="http://schemas.microsoft.com/office/drawing/2014/main" id="{14C3160A-D197-316D-8CB2-02B54CEB8C38}"/>
              </a:ext>
            </a:extLst>
          </p:cNvPr>
          <p:cNvSpPr>
            <a:spLocks noGrp="1"/>
          </p:cNvSpPr>
          <p:nvPr>
            <p:ph type="ftr" sz="quarter" idx="11"/>
          </p:nvPr>
        </p:nvSpPr>
        <p:spPr/>
        <p:txBody>
          <a:bodyPr/>
          <a:lstStyle/>
          <a:p>
            <a:pPr>
              <a:defRPr/>
            </a:pPr>
            <a:r>
              <a:rPr lang="de-DE"/>
              <a:t>Pro Konzept GmbH </a:t>
            </a:r>
            <a:endParaRPr lang="de-DE" dirty="0"/>
          </a:p>
        </p:txBody>
      </p:sp>
      <p:sp>
        <p:nvSpPr>
          <p:cNvPr id="9" name="Foliennummernplatzhalter 8">
            <a:extLst>
              <a:ext uri="{FF2B5EF4-FFF2-40B4-BE49-F238E27FC236}">
                <a16:creationId xmlns:a16="http://schemas.microsoft.com/office/drawing/2014/main" id="{4E7FED33-CC18-3158-7CCB-79686DDD0704}"/>
              </a:ext>
            </a:extLst>
          </p:cNvPr>
          <p:cNvSpPr>
            <a:spLocks noGrp="1"/>
          </p:cNvSpPr>
          <p:nvPr>
            <p:ph type="sldNum" sz="quarter" idx="12"/>
          </p:nvPr>
        </p:nvSpPr>
        <p:spPr/>
        <p:txBody>
          <a:bodyPr/>
          <a:lstStyle/>
          <a:p>
            <a:r>
              <a:rPr lang="de-DE" altLang="de-DE"/>
              <a:t>Seite </a:t>
            </a:r>
            <a:fld id="{81725187-2090-4162-B7CC-E5AC43870513}" type="slidenum">
              <a:rPr lang="de-DE" altLang="de-DE" smtClean="0"/>
              <a:pPr/>
              <a:t>‹Nr.›</a:t>
            </a:fld>
            <a:endParaRPr lang="de-DE" altLang="de-DE" dirty="0"/>
          </a:p>
        </p:txBody>
      </p:sp>
    </p:spTree>
    <p:extLst>
      <p:ext uri="{BB962C8B-B14F-4D97-AF65-F5344CB8AC3E}">
        <p14:creationId xmlns:p14="http://schemas.microsoft.com/office/powerpoint/2010/main" val="2627148055"/>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F1258-3715-0A17-ECCF-EB9F5D38998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9CFB88-50FF-5AD7-BA7F-4C876394834F}"/>
              </a:ext>
            </a:extLst>
          </p:cNvPr>
          <p:cNvSpPr>
            <a:spLocks noGrp="1"/>
          </p:cNvSpPr>
          <p:nvPr>
            <p:ph type="dt" sz="half" idx="10"/>
          </p:nvPr>
        </p:nvSpPr>
        <p:spPr/>
        <p:txBody>
          <a:bodyPr/>
          <a:lstStyle/>
          <a:p>
            <a:pPr>
              <a:defRPr/>
            </a:pPr>
            <a:fld id="{ECABE03B-DB5E-402F-A0F4-8C0DD6B7145C}" type="datetime1">
              <a:rPr lang="de-DE" smtClean="0"/>
              <a:pPr>
                <a:defRPr/>
              </a:pPr>
              <a:t>21.05.2026</a:t>
            </a:fld>
            <a:endParaRPr lang="de-DE"/>
          </a:p>
        </p:txBody>
      </p:sp>
      <p:sp>
        <p:nvSpPr>
          <p:cNvPr id="4" name="Fußzeilenplatzhalter 3">
            <a:extLst>
              <a:ext uri="{FF2B5EF4-FFF2-40B4-BE49-F238E27FC236}">
                <a16:creationId xmlns:a16="http://schemas.microsoft.com/office/drawing/2014/main" id="{93F6B1A6-B40F-ADAE-8002-50A9C013B8E6}"/>
              </a:ext>
            </a:extLst>
          </p:cNvPr>
          <p:cNvSpPr>
            <a:spLocks noGrp="1"/>
          </p:cNvSpPr>
          <p:nvPr>
            <p:ph type="ftr" sz="quarter" idx="11"/>
          </p:nvPr>
        </p:nvSpPr>
        <p:spPr/>
        <p:txBody>
          <a:bodyPr/>
          <a:lstStyle/>
          <a:p>
            <a:pPr>
              <a:defRPr/>
            </a:pPr>
            <a:r>
              <a:rPr lang="de-DE"/>
              <a:t>Pro Konzept GmbH </a:t>
            </a:r>
          </a:p>
        </p:txBody>
      </p:sp>
      <p:sp>
        <p:nvSpPr>
          <p:cNvPr id="5" name="Foliennummernplatzhalter 4">
            <a:extLst>
              <a:ext uri="{FF2B5EF4-FFF2-40B4-BE49-F238E27FC236}">
                <a16:creationId xmlns:a16="http://schemas.microsoft.com/office/drawing/2014/main" id="{60C183D2-B1DA-E50A-E49D-8D7021C2B7A9}"/>
              </a:ext>
            </a:extLst>
          </p:cNvPr>
          <p:cNvSpPr>
            <a:spLocks noGrp="1"/>
          </p:cNvSpPr>
          <p:nvPr>
            <p:ph type="sldNum" sz="quarter" idx="12"/>
          </p:nvPr>
        </p:nvSpPr>
        <p:spPr/>
        <p:txBody>
          <a:bodyPr/>
          <a:lstStyle/>
          <a:p>
            <a:r>
              <a:rPr lang="de-DE" altLang="de-DE"/>
              <a:t>Seite </a:t>
            </a:r>
            <a:fld id="{B3329E2D-7CAE-462D-BAA2-91D5440A0DF4}" type="slidenum">
              <a:rPr lang="de-DE" altLang="de-DE" smtClean="0"/>
              <a:pPr/>
              <a:t>‹Nr.›</a:t>
            </a:fld>
            <a:endParaRPr lang="de-DE" altLang="de-DE"/>
          </a:p>
        </p:txBody>
      </p:sp>
    </p:spTree>
    <p:extLst>
      <p:ext uri="{BB962C8B-B14F-4D97-AF65-F5344CB8AC3E}">
        <p14:creationId xmlns:p14="http://schemas.microsoft.com/office/powerpoint/2010/main" val="36459676"/>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9CB078F-AD59-97E6-BB01-26325300086A}"/>
              </a:ext>
            </a:extLst>
          </p:cNvPr>
          <p:cNvSpPr>
            <a:spLocks noGrp="1"/>
          </p:cNvSpPr>
          <p:nvPr>
            <p:ph type="dt" sz="half" idx="10"/>
          </p:nvPr>
        </p:nvSpPr>
        <p:spPr/>
        <p:txBody>
          <a:bodyPr/>
          <a:lstStyle/>
          <a:p>
            <a:pPr>
              <a:defRPr/>
            </a:pPr>
            <a:fld id="{6202B121-A74E-404B-8E71-028D66B2ADB3}" type="datetime1">
              <a:rPr lang="de-DE" smtClean="0"/>
              <a:pPr>
                <a:defRPr/>
              </a:pPr>
              <a:t>21.05.2026</a:t>
            </a:fld>
            <a:endParaRPr lang="de-DE"/>
          </a:p>
        </p:txBody>
      </p:sp>
      <p:sp>
        <p:nvSpPr>
          <p:cNvPr id="3" name="Fußzeilenplatzhalter 2">
            <a:extLst>
              <a:ext uri="{FF2B5EF4-FFF2-40B4-BE49-F238E27FC236}">
                <a16:creationId xmlns:a16="http://schemas.microsoft.com/office/drawing/2014/main" id="{44312936-036B-411B-9E1E-DB57EE0DA791}"/>
              </a:ext>
            </a:extLst>
          </p:cNvPr>
          <p:cNvSpPr>
            <a:spLocks noGrp="1"/>
          </p:cNvSpPr>
          <p:nvPr>
            <p:ph type="ftr" sz="quarter" idx="11"/>
          </p:nvPr>
        </p:nvSpPr>
        <p:spPr/>
        <p:txBody>
          <a:bodyPr/>
          <a:lstStyle/>
          <a:p>
            <a:pPr>
              <a:defRPr/>
            </a:pPr>
            <a:r>
              <a:rPr lang="de-DE"/>
              <a:t>Pro Konzept GmbH </a:t>
            </a:r>
          </a:p>
        </p:txBody>
      </p:sp>
      <p:sp>
        <p:nvSpPr>
          <p:cNvPr id="4" name="Foliennummernplatzhalter 3">
            <a:extLst>
              <a:ext uri="{FF2B5EF4-FFF2-40B4-BE49-F238E27FC236}">
                <a16:creationId xmlns:a16="http://schemas.microsoft.com/office/drawing/2014/main" id="{8E6AA175-75CB-F1F8-2215-7C49DF9FC1E9}"/>
              </a:ext>
            </a:extLst>
          </p:cNvPr>
          <p:cNvSpPr>
            <a:spLocks noGrp="1"/>
          </p:cNvSpPr>
          <p:nvPr>
            <p:ph type="sldNum" sz="quarter" idx="12"/>
          </p:nvPr>
        </p:nvSpPr>
        <p:spPr/>
        <p:txBody>
          <a:bodyPr/>
          <a:lstStyle/>
          <a:p>
            <a:r>
              <a:rPr lang="de-DE" altLang="de-DE"/>
              <a:t>Seite </a:t>
            </a:r>
            <a:fld id="{C7B703C4-B7E3-4796-80AD-837289977597}" type="slidenum">
              <a:rPr lang="de-DE" altLang="de-DE" smtClean="0"/>
              <a:pPr/>
              <a:t>‹Nr.›</a:t>
            </a:fld>
            <a:endParaRPr lang="de-DE" altLang="de-DE"/>
          </a:p>
        </p:txBody>
      </p:sp>
      <p:grpSp>
        <p:nvGrpSpPr>
          <p:cNvPr id="5" name="Gruppieren 9">
            <a:extLst>
              <a:ext uri="{FF2B5EF4-FFF2-40B4-BE49-F238E27FC236}">
                <a16:creationId xmlns:a16="http://schemas.microsoft.com/office/drawing/2014/main" id="{E91049B0-3DB3-532A-E019-78B5293209FA}"/>
              </a:ext>
            </a:extLst>
          </p:cNvPr>
          <p:cNvGrpSpPr>
            <a:grpSpLocks/>
          </p:cNvGrpSpPr>
          <p:nvPr userDrawn="1"/>
        </p:nvGrpSpPr>
        <p:grpSpPr bwMode="auto">
          <a:xfrm>
            <a:off x="0" y="0"/>
            <a:ext cx="143933" cy="6858000"/>
            <a:chOff x="0" y="0"/>
            <a:chExt cx="107504" cy="6858000"/>
          </a:xfrm>
        </p:grpSpPr>
        <p:sp>
          <p:nvSpPr>
            <p:cNvPr id="6" name="Rechteck 5">
              <a:extLst>
                <a:ext uri="{FF2B5EF4-FFF2-40B4-BE49-F238E27FC236}">
                  <a16:creationId xmlns:a16="http://schemas.microsoft.com/office/drawing/2014/main" id="{32AED490-826E-8978-7EA7-3B8272EA0209}"/>
                </a:ext>
              </a:extLst>
            </p:cNvPr>
            <p:cNvSpPr/>
            <p:nvPr userDrawn="1"/>
          </p:nvSpPr>
          <p:spPr>
            <a:xfrm>
              <a:off x="0" y="0"/>
              <a:ext cx="107504" cy="285273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7" name="Rechteck 6">
              <a:extLst>
                <a:ext uri="{FF2B5EF4-FFF2-40B4-BE49-F238E27FC236}">
                  <a16:creationId xmlns:a16="http://schemas.microsoft.com/office/drawing/2014/main" id="{0F72F569-DE8D-664C-C7B8-FE40480DEE92}"/>
                </a:ext>
              </a:extLst>
            </p:cNvPr>
            <p:cNvSpPr/>
            <p:nvPr userDrawn="1"/>
          </p:nvSpPr>
          <p:spPr>
            <a:xfrm>
              <a:off x="0" y="2852738"/>
              <a:ext cx="107504" cy="400526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grpSp>
    </p:spTree>
    <p:extLst>
      <p:ext uri="{BB962C8B-B14F-4D97-AF65-F5344CB8AC3E}">
        <p14:creationId xmlns:p14="http://schemas.microsoft.com/office/powerpoint/2010/main" val="904342220"/>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05D41-8F4E-E31E-1B97-1E34DF8802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C30C61F-EDD0-C759-5801-227110B32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998D7C1-7EED-02D6-1951-834AF9C2F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8639394-A9CB-7E18-F58E-78FC376DBBE7}"/>
              </a:ext>
            </a:extLst>
          </p:cNvPr>
          <p:cNvSpPr>
            <a:spLocks noGrp="1"/>
          </p:cNvSpPr>
          <p:nvPr>
            <p:ph type="dt" sz="half" idx="10"/>
          </p:nvPr>
        </p:nvSpPr>
        <p:spPr/>
        <p:txBody>
          <a:bodyPr/>
          <a:lstStyle/>
          <a:p>
            <a:pPr>
              <a:defRPr/>
            </a:pPr>
            <a:fld id="{96AC61FA-201A-43B3-B221-F6C9B8948B4D}" type="datetime1">
              <a:rPr lang="de-DE" smtClean="0"/>
              <a:pPr>
                <a:defRPr/>
              </a:pPr>
              <a:t>21.05.2026</a:t>
            </a:fld>
            <a:endParaRPr lang="de-DE"/>
          </a:p>
        </p:txBody>
      </p:sp>
      <p:sp>
        <p:nvSpPr>
          <p:cNvPr id="6" name="Fußzeilenplatzhalter 5">
            <a:extLst>
              <a:ext uri="{FF2B5EF4-FFF2-40B4-BE49-F238E27FC236}">
                <a16:creationId xmlns:a16="http://schemas.microsoft.com/office/drawing/2014/main" id="{86C2CC04-1FD7-F799-E198-AE9542C116DE}"/>
              </a:ext>
            </a:extLst>
          </p:cNvPr>
          <p:cNvSpPr>
            <a:spLocks noGrp="1"/>
          </p:cNvSpPr>
          <p:nvPr>
            <p:ph type="ftr" sz="quarter" idx="11"/>
          </p:nvPr>
        </p:nvSpPr>
        <p:spPr/>
        <p:txBody>
          <a:bodyPr/>
          <a:lstStyle/>
          <a:p>
            <a:pPr>
              <a:defRPr/>
            </a:pPr>
            <a:r>
              <a:rPr lang="de-DE"/>
              <a:t>Pro Konzept GmbH </a:t>
            </a:r>
          </a:p>
        </p:txBody>
      </p:sp>
      <p:sp>
        <p:nvSpPr>
          <p:cNvPr id="7" name="Foliennummernplatzhalter 6">
            <a:extLst>
              <a:ext uri="{FF2B5EF4-FFF2-40B4-BE49-F238E27FC236}">
                <a16:creationId xmlns:a16="http://schemas.microsoft.com/office/drawing/2014/main" id="{76E1AD93-3ACA-2AA6-0E18-AC1B60619304}"/>
              </a:ext>
            </a:extLst>
          </p:cNvPr>
          <p:cNvSpPr>
            <a:spLocks noGrp="1"/>
          </p:cNvSpPr>
          <p:nvPr>
            <p:ph type="sldNum" sz="quarter" idx="12"/>
          </p:nvPr>
        </p:nvSpPr>
        <p:spPr/>
        <p:txBody>
          <a:bodyPr/>
          <a:lstStyle/>
          <a:p>
            <a:r>
              <a:rPr lang="de-DE" altLang="de-DE"/>
              <a:t>Seite </a:t>
            </a:r>
            <a:fld id="{DAF98645-9163-4B8F-8C71-796B4C620606}" type="slidenum">
              <a:rPr lang="de-DE" altLang="de-DE" smtClean="0"/>
              <a:pPr/>
              <a:t>‹Nr.›</a:t>
            </a:fld>
            <a:endParaRPr lang="de-DE" altLang="de-DE"/>
          </a:p>
        </p:txBody>
      </p:sp>
    </p:spTree>
    <p:extLst>
      <p:ext uri="{BB962C8B-B14F-4D97-AF65-F5344CB8AC3E}">
        <p14:creationId xmlns:p14="http://schemas.microsoft.com/office/powerpoint/2010/main" val="1840974267"/>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E0CCD-2DF1-386A-1CC7-A4BF4137A4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B51EDDD-9C63-1E2D-07ED-4B1F142EB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AC443A0-4595-50C1-1290-20AECDBEC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DADA0E-D914-DCA4-A48B-9691C65CE904}"/>
              </a:ext>
            </a:extLst>
          </p:cNvPr>
          <p:cNvSpPr>
            <a:spLocks noGrp="1"/>
          </p:cNvSpPr>
          <p:nvPr>
            <p:ph type="dt" sz="half" idx="10"/>
          </p:nvPr>
        </p:nvSpPr>
        <p:spPr/>
        <p:txBody>
          <a:bodyPr/>
          <a:lstStyle/>
          <a:p>
            <a:pPr>
              <a:defRPr/>
            </a:pPr>
            <a:fld id="{FC056D29-D393-49BB-96D4-F06166C8A4E0}" type="datetime1">
              <a:rPr lang="de-DE" smtClean="0"/>
              <a:pPr>
                <a:defRPr/>
              </a:pPr>
              <a:t>21.05.2026</a:t>
            </a:fld>
            <a:endParaRPr lang="de-DE"/>
          </a:p>
        </p:txBody>
      </p:sp>
      <p:sp>
        <p:nvSpPr>
          <p:cNvPr id="6" name="Fußzeilenplatzhalter 5">
            <a:extLst>
              <a:ext uri="{FF2B5EF4-FFF2-40B4-BE49-F238E27FC236}">
                <a16:creationId xmlns:a16="http://schemas.microsoft.com/office/drawing/2014/main" id="{74B17C38-31C3-715D-02A3-70E704C6F8CC}"/>
              </a:ext>
            </a:extLst>
          </p:cNvPr>
          <p:cNvSpPr>
            <a:spLocks noGrp="1"/>
          </p:cNvSpPr>
          <p:nvPr>
            <p:ph type="ftr" sz="quarter" idx="11"/>
          </p:nvPr>
        </p:nvSpPr>
        <p:spPr/>
        <p:txBody>
          <a:bodyPr/>
          <a:lstStyle/>
          <a:p>
            <a:pPr>
              <a:defRPr/>
            </a:pPr>
            <a:r>
              <a:rPr lang="de-DE"/>
              <a:t>Pro Konzept GmbH </a:t>
            </a:r>
          </a:p>
        </p:txBody>
      </p:sp>
      <p:sp>
        <p:nvSpPr>
          <p:cNvPr id="7" name="Foliennummernplatzhalter 6">
            <a:extLst>
              <a:ext uri="{FF2B5EF4-FFF2-40B4-BE49-F238E27FC236}">
                <a16:creationId xmlns:a16="http://schemas.microsoft.com/office/drawing/2014/main" id="{375E7E0A-ECF3-C798-3BD2-BD6210D20CAF}"/>
              </a:ext>
            </a:extLst>
          </p:cNvPr>
          <p:cNvSpPr>
            <a:spLocks noGrp="1"/>
          </p:cNvSpPr>
          <p:nvPr>
            <p:ph type="sldNum" sz="quarter" idx="12"/>
          </p:nvPr>
        </p:nvSpPr>
        <p:spPr/>
        <p:txBody>
          <a:bodyPr/>
          <a:lstStyle/>
          <a:p>
            <a:r>
              <a:rPr lang="de-DE" altLang="de-DE"/>
              <a:t>Seite </a:t>
            </a:r>
            <a:fld id="{8F9AA05A-AF30-43A6-9686-341E40605E7B}" type="slidenum">
              <a:rPr lang="de-DE" altLang="de-DE" smtClean="0"/>
              <a:pPr/>
              <a:t>‹Nr.›</a:t>
            </a:fld>
            <a:endParaRPr lang="de-DE" altLang="de-DE"/>
          </a:p>
        </p:txBody>
      </p:sp>
    </p:spTree>
    <p:extLst>
      <p:ext uri="{BB962C8B-B14F-4D97-AF65-F5344CB8AC3E}">
        <p14:creationId xmlns:p14="http://schemas.microsoft.com/office/powerpoint/2010/main" val="2759739131"/>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CB5F805-ABED-7E06-871C-1C690527F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C6A8633-1FC8-5AFF-2802-B8AAF6C239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EE9C0D-2D5C-4204-2A36-A27F9C7ED0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0AE45-A192-4573-B83D-B893A1F604E3}" type="datetimeFigureOut">
              <a:rPr lang="de-DE" smtClean="0"/>
              <a:t>21.05.2026</a:t>
            </a:fld>
            <a:endParaRPr lang="de-DE"/>
          </a:p>
        </p:txBody>
      </p:sp>
      <p:sp>
        <p:nvSpPr>
          <p:cNvPr id="5" name="Fußzeilenplatzhalter 4">
            <a:extLst>
              <a:ext uri="{FF2B5EF4-FFF2-40B4-BE49-F238E27FC236}">
                <a16:creationId xmlns:a16="http://schemas.microsoft.com/office/drawing/2014/main" id="{D7D56800-4432-C89A-7534-A91899119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73B94C7-2FE6-473A-3D51-C0B2E9A0E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587D9-88B0-4125-AF81-451507B0D135}" type="slidenum">
              <a:rPr lang="de-DE" smtClean="0"/>
              <a:t>‹Nr.›</a:t>
            </a:fld>
            <a:endParaRPr lang="de-DE"/>
          </a:p>
        </p:txBody>
      </p:sp>
      <p:pic>
        <p:nvPicPr>
          <p:cNvPr id="7" name="Grafik 6" descr="Pro_Konzept_4c.tif">
            <a:extLst>
              <a:ext uri="{FF2B5EF4-FFF2-40B4-BE49-F238E27FC236}">
                <a16:creationId xmlns:a16="http://schemas.microsoft.com/office/drawing/2014/main" id="{B375F655-E8A9-CD27-7320-BF5E600668F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08168" y="260648"/>
            <a:ext cx="44656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9">
            <a:extLst>
              <a:ext uri="{FF2B5EF4-FFF2-40B4-BE49-F238E27FC236}">
                <a16:creationId xmlns:a16="http://schemas.microsoft.com/office/drawing/2014/main" id="{E705EAEF-AACF-313D-2631-0B802B516B97}"/>
              </a:ext>
            </a:extLst>
          </p:cNvPr>
          <p:cNvGrpSpPr>
            <a:grpSpLocks/>
          </p:cNvGrpSpPr>
          <p:nvPr userDrawn="1"/>
        </p:nvGrpSpPr>
        <p:grpSpPr bwMode="auto">
          <a:xfrm>
            <a:off x="0" y="0"/>
            <a:ext cx="143933" cy="6858000"/>
            <a:chOff x="0" y="0"/>
            <a:chExt cx="107504" cy="6858000"/>
          </a:xfrm>
        </p:grpSpPr>
        <p:sp>
          <p:nvSpPr>
            <p:cNvPr id="9" name="Rechteck 8">
              <a:extLst>
                <a:ext uri="{FF2B5EF4-FFF2-40B4-BE49-F238E27FC236}">
                  <a16:creationId xmlns:a16="http://schemas.microsoft.com/office/drawing/2014/main" id="{E60388B3-9DAB-E725-2F39-77F7E5111126}"/>
                </a:ext>
              </a:extLst>
            </p:cNvPr>
            <p:cNvSpPr/>
            <p:nvPr userDrawn="1"/>
          </p:nvSpPr>
          <p:spPr>
            <a:xfrm>
              <a:off x="0" y="0"/>
              <a:ext cx="107504" cy="285273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dirty="0"/>
            </a:p>
          </p:txBody>
        </p:sp>
        <p:sp>
          <p:nvSpPr>
            <p:cNvPr id="10" name="Rechteck 9">
              <a:extLst>
                <a:ext uri="{FF2B5EF4-FFF2-40B4-BE49-F238E27FC236}">
                  <a16:creationId xmlns:a16="http://schemas.microsoft.com/office/drawing/2014/main" id="{9A0A4F39-8450-2631-5687-36732922B063}"/>
                </a:ext>
              </a:extLst>
            </p:cNvPr>
            <p:cNvSpPr/>
            <p:nvPr userDrawn="1"/>
          </p:nvSpPr>
          <p:spPr>
            <a:xfrm>
              <a:off x="0" y="2852738"/>
              <a:ext cx="107504" cy="400526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grpSp>
    </p:spTree>
    <p:extLst>
      <p:ext uri="{BB962C8B-B14F-4D97-AF65-F5344CB8AC3E}">
        <p14:creationId xmlns:p14="http://schemas.microsoft.com/office/powerpoint/2010/main" val="2419301753"/>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049" r:id="rId15"/>
    <p:sldLayoutId id="2147484021" r:id="rId16"/>
  </p:sldLayoutIdLst>
  <p:transition>
    <p:circl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hance-new-new-beginning-live-new-717501/" TargetMode="External"/><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microsoft.com/office/2018/10/relationships/comments" Target="../comments/modernComment_108_288CD2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202_34184D0B.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20F_27834F7A.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210_33121B4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44016" y="3861048"/>
            <a:ext cx="12047984" cy="2996952"/>
          </a:xfrm>
          <a:solidFill>
            <a:srgbClr val="96C51B"/>
          </a:solidFill>
        </p:spPr>
        <p:txBody>
          <a:bodyPr>
            <a:normAutofit/>
          </a:bodyPr>
          <a:lstStyle/>
          <a:p>
            <a:endParaRPr lang="de-DE" sz="3713" dirty="0"/>
          </a:p>
          <a:p>
            <a:endParaRPr lang="de-DE" sz="3713" dirty="0">
              <a:latin typeface="+mj-lt"/>
            </a:endParaRPr>
          </a:p>
        </p:txBody>
      </p:sp>
      <p:sp>
        <p:nvSpPr>
          <p:cNvPr id="4" name="Textfeld 3"/>
          <p:cNvSpPr txBox="1"/>
          <p:nvPr/>
        </p:nvSpPr>
        <p:spPr>
          <a:xfrm>
            <a:off x="983432" y="2093876"/>
            <a:ext cx="10945216" cy="1323439"/>
          </a:xfrm>
          <a:prstGeom prst="rect">
            <a:avLst/>
          </a:prstGeom>
          <a:noFill/>
        </p:spPr>
        <p:txBody>
          <a:bodyPr wrap="square" rtlCol="0">
            <a:spAutoFit/>
          </a:bodyPr>
          <a:lstStyle/>
          <a:p>
            <a:r>
              <a:rPr lang="de-DE" sz="4800" b="1" dirty="0">
                <a:solidFill>
                  <a:schemeClr val="tx1">
                    <a:lumMod val="65000"/>
                    <a:lumOff val="35000"/>
                  </a:schemeClr>
                </a:solidFill>
                <a:latin typeface="+mj-lt"/>
              </a:rPr>
              <a:t>Rettung historisch, hydrometrischer Daten </a:t>
            </a:r>
          </a:p>
          <a:p>
            <a:r>
              <a:rPr lang="de-DE" sz="3200" b="1" dirty="0">
                <a:solidFill>
                  <a:schemeClr val="tx1">
                    <a:lumMod val="65000"/>
                    <a:lumOff val="35000"/>
                  </a:schemeClr>
                </a:solidFill>
                <a:latin typeface="+mj-lt"/>
              </a:rPr>
              <a:t>- durch den Einsatz von Künstlicher Intelligenz</a:t>
            </a:r>
          </a:p>
        </p:txBody>
      </p:sp>
      <p:sp>
        <p:nvSpPr>
          <p:cNvPr id="5" name="Inhaltsplatzhalter 2"/>
          <p:cNvSpPr txBox="1">
            <a:spLocks/>
          </p:cNvSpPr>
          <p:nvPr/>
        </p:nvSpPr>
        <p:spPr bwMode="auto">
          <a:xfrm>
            <a:off x="983432" y="4149080"/>
            <a:ext cx="5040561"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200" dirty="0">
                <a:solidFill>
                  <a:schemeClr val="tx1"/>
                </a:solidFill>
              </a:rPr>
              <a:t>Anschrift: </a:t>
            </a:r>
          </a:p>
          <a:p>
            <a:pPr algn="l"/>
            <a:r>
              <a:rPr lang="de-DE" sz="1200" b="1" dirty="0">
                <a:solidFill>
                  <a:schemeClr val="tx1"/>
                </a:solidFill>
              </a:rPr>
              <a:t>Pro Konzept GmbH</a:t>
            </a:r>
          </a:p>
          <a:p>
            <a:pPr algn="l"/>
            <a:r>
              <a:rPr lang="de-DE" sz="1200" dirty="0" err="1">
                <a:solidFill>
                  <a:schemeClr val="tx1"/>
                </a:solidFill>
              </a:rPr>
              <a:t>Dalbergstr</a:t>
            </a:r>
            <a:r>
              <a:rPr lang="de-DE" sz="1200" dirty="0">
                <a:solidFill>
                  <a:schemeClr val="tx1"/>
                </a:solidFill>
              </a:rPr>
              <a:t>. 11</a:t>
            </a:r>
          </a:p>
          <a:p>
            <a:pPr algn="l"/>
            <a:r>
              <a:rPr lang="de-DE" sz="1200" dirty="0">
                <a:solidFill>
                  <a:schemeClr val="tx1"/>
                </a:solidFill>
              </a:rPr>
              <a:t>67482 </a:t>
            </a:r>
            <a:r>
              <a:rPr lang="de-DE" sz="1200" dirty="0" err="1">
                <a:solidFill>
                  <a:schemeClr val="tx1"/>
                </a:solidFill>
              </a:rPr>
              <a:t>Venningen</a:t>
            </a:r>
            <a:r>
              <a:rPr lang="de-DE" sz="1200" dirty="0">
                <a:solidFill>
                  <a:schemeClr val="tx1"/>
                </a:solidFill>
              </a:rPr>
              <a:t> </a:t>
            </a:r>
          </a:p>
          <a:p>
            <a:pPr algn="l"/>
            <a:endParaRPr lang="de-DE" sz="1200" dirty="0">
              <a:solidFill>
                <a:schemeClr val="tx1"/>
              </a:solidFill>
            </a:endParaRPr>
          </a:p>
          <a:p>
            <a:pPr algn="l"/>
            <a:r>
              <a:rPr lang="de-DE" sz="1200" dirty="0">
                <a:solidFill>
                  <a:schemeClr val="tx1"/>
                </a:solidFill>
              </a:rPr>
              <a:t>Rechtsform:		GmbH</a:t>
            </a:r>
          </a:p>
          <a:p>
            <a:pPr algn="l"/>
            <a:r>
              <a:rPr lang="de-DE" sz="1200" dirty="0" err="1">
                <a:solidFill>
                  <a:schemeClr val="tx1"/>
                </a:solidFill>
              </a:rPr>
              <a:t>Handelsregisternr</a:t>
            </a:r>
            <a:r>
              <a:rPr lang="de-DE" sz="1200" dirty="0">
                <a:solidFill>
                  <a:schemeClr val="tx1"/>
                </a:solidFill>
              </a:rPr>
              <a:t>:	Amtsgericht Landau, HRB 31066</a:t>
            </a:r>
          </a:p>
          <a:p>
            <a:pPr algn="l"/>
            <a:r>
              <a:rPr lang="de-DE" sz="1200" dirty="0">
                <a:solidFill>
                  <a:schemeClr val="tx1"/>
                </a:solidFill>
              </a:rPr>
              <a:t>Gründungsjahr:	1994 / 2011</a:t>
            </a:r>
          </a:p>
          <a:p>
            <a:pPr algn="l"/>
            <a:endParaRPr lang="de-DE" sz="1200" dirty="0">
              <a:solidFill>
                <a:schemeClr val="tx1"/>
              </a:solidFill>
            </a:endParaRPr>
          </a:p>
          <a:p>
            <a:pPr algn="l"/>
            <a:r>
              <a:rPr lang="de-DE" sz="1200" dirty="0">
                <a:solidFill>
                  <a:schemeClr val="tx1"/>
                </a:solidFill>
              </a:rPr>
              <a:t>Inhaberin und</a:t>
            </a:r>
          </a:p>
          <a:p>
            <a:pPr algn="l"/>
            <a:r>
              <a:rPr lang="de-DE" sz="1200" dirty="0">
                <a:solidFill>
                  <a:schemeClr val="tx1"/>
                </a:solidFill>
              </a:rPr>
              <a:t>Geschäftsführerin:	Petra Greiffenhagen (100% Eigentümerin)</a:t>
            </a:r>
          </a:p>
        </p:txBody>
      </p:sp>
      <p:sp>
        <p:nvSpPr>
          <p:cNvPr id="10" name="Inhaltsplatzhalter 2">
            <a:extLst>
              <a:ext uri="{FF2B5EF4-FFF2-40B4-BE49-F238E27FC236}">
                <a16:creationId xmlns:a16="http://schemas.microsoft.com/office/drawing/2014/main" id="{A0BC5103-C9DD-416B-BA00-61025B636706}"/>
              </a:ext>
            </a:extLst>
          </p:cNvPr>
          <p:cNvSpPr txBox="1">
            <a:spLocks/>
          </p:cNvSpPr>
          <p:nvPr/>
        </p:nvSpPr>
        <p:spPr bwMode="auto">
          <a:xfrm>
            <a:off x="7680176" y="4149080"/>
            <a:ext cx="266429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200" dirty="0">
                <a:solidFill>
                  <a:schemeClr val="tx1"/>
                </a:solidFill>
              </a:rPr>
              <a:t>Ihre Ansprechpartner: </a:t>
            </a:r>
          </a:p>
          <a:p>
            <a:pPr algn="l"/>
            <a:endParaRPr lang="de-DE" sz="1200" dirty="0">
              <a:solidFill>
                <a:schemeClr val="tx1"/>
              </a:solidFill>
            </a:endParaRPr>
          </a:p>
          <a:p>
            <a:pPr algn="l"/>
            <a:r>
              <a:rPr lang="de-DE" sz="1200" b="1" dirty="0">
                <a:solidFill>
                  <a:schemeClr val="tx1"/>
                </a:solidFill>
              </a:rPr>
              <a:t>Michael Heil</a:t>
            </a:r>
          </a:p>
          <a:p>
            <a:pPr algn="l"/>
            <a:r>
              <a:rPr lang="de-DE" sz="1200" dirty="0">
                <a:solidFill>
                  <a:schemeClr val="tx1"/>
                </a:solidFill>
              </a:rPr>
              <a:t>Michael.heil@prokonzept.de</a:t>
            </a:r>
          </a:p>
          <a:p>
            <a:pPr algn="l"/>
            <a:endParaRPr lang="de-DE" sz="1200" b="1" dirty="0">
              <a:solidFill>
                <a:schemeClr val="tx1"/>
              </a:solidFill>
            </a:endParaRPr>
          </a:p>
          <a:p>
            <a:pPr algn="l"/>
            <a:endParaRPr lang="de-DE" sz="1200" b="1" dirty="0">
              <a:solidFill>
                <a:schemeClr val="tx1"/>
              </a:solidFill>
            </a:endParaRPr>
          </a:p>
          <a:p>
            <a:pPr algn="l"/>
            <a:r>
              <a:rPr lang="de-DE" sz="1200" b="1" dirty="0">
                <a:solidFill>
                  <a:schemeClr val="tx1"/>
                </a:solidFill>
              </a:rPr>
              <a:t>Petra Greiffenhagen</a:t>
            </a:r>
          </a:p>
          <a:p>
            <a:pPr algn="l"/>
            <a:r>
              <a:rPr lang="de-DE" sz="1200" dirty="0">
                <a:solidFill>
                  <a:schemeClr val="tx1"/>
                </a:solidFill>
              </a:rPr>
              <a:t>Geschäftsführerin</a:t>
            </a:r>
          </a:p>
          <a:p>
            <a:pPr algn="l"/>
            <a:r>
              <a:rPr lang="de-DE" sz="1200" dirty="0">
                <a:solidFill>
                  <a:schemeClr val="tx1"/>
                </a:solidFill>
              </a:rPr>
              <a:t>Mobil: 0172 / 76 84 763</a:t>
            </a:r>
          </a:p>
          <a:p>
            <a:pPr algn="l"/>
            <a:r>
              <a:rPr lang="de-DE" sz="1200" dirty="0">
                <a:solidFill>
                  <a:schemeClr val="tx1"/>
                </a:solidFill>
              </a:rPr>
              <a:t>Festnetz: 06323 / 958 26 400</a:t>
            </a:r>
          </a:p>
          <a:p>
            <a:pPr algn="l"/>
            <a:r>
              <a:rPr lang="de-DE" sz="1200" dirty="0">
                <a:solidFill>
                  <a:schemeClr val="tx1"/>
                </a:solidFill>
              </a:rPr>
              <a:t>petra.greiffenhagen@prokonzept.de</a:t>
            </a:r>
          </a:p>
          <a:p>
            <a:pPr algn="l"/>
            <a:endParaRPr lang="de-DE" sz="1200" dirty="0">
              <a:solidFill>
                <a:schemeClr val="tx1"/>
              </a:solidFill>
            </a:endParaRPr>
          </a:p>
          <a:p>
            <a:pPr algn="l"/>
            <a:endParaRPr lang="de-DE" sz="1200" dirty="0">
              <a:solidFill>
                <a:schemeClr val="tx1"/>
              </a:solidFill>
            </a:endParaRPr>
          </a:p>
        </p:txBody>
      </p:sp>
    </p:spTree>
    <p:extLst>
      <p:ext uri="{BB962C8B-B14F-4D97-AF65-F5344CB8AC3E}">
        <p14:creationId xmlns:p14="http://schemas.microsoft.com/office/powerpoint/2010/main" val="4208326951"/>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FB59-5FAC-E2D8-800B-FFB256D672F1}"/>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0F96941B-7319-5258-9134-1366A5EFFAAD}"/>
              </a:ext>
            </a:extLst>
          </p:cNvPr>
          <p:cNvSpPr txBox="1"/>
          <p:nvPr/>
        </p:nvSpPr>
        <p:spPr>
          <a:xfrm>
            <a:off x="623392" y="1884501"/>
            <a:ext cx="10657184" cy="1323439"/>
          </a:xfrm>
          <a:prstGeom prst="rect">
            <a:avLst/>
          </a:prstGeom>
          <a:noFill/>
        </p:spPr>
        <p:txBody>
          <a:bodyPr wrap="square" rtlCol="0">
            <a:spAutoFit/>
          </a:bodyPr>
          <a:lstStyle/>
          <a:p>
            <a:pPr defTabSz="514350">
              <a:buClr>
                <a:srgbClr val="92D050"/>
              </a:buClr>
            </a:pPr>
            <a:r>
              <a:rPr lang="de-DE" sz="2000" dirty="0"/>
              <a:t>Durch ein Vision Transformer-Modell:</a:t>
            </a:r>
          </a:p>
          <a:p>
            <a:pPr marL="214313" indent="-214313" defTabSz="514350">
              <a:buClr>
                <a:srgbClr val="92D050"/>
              </a:buClr>
              <a:buFont typeface="Wingdings" panose="05000000000000000000" pitchFamily="2" charset="2"/>
              <a:buChar char="§"/>
            </a:pPr>
            <a:r>
              <a:rPr lang="de-DE" sz="2000" dirty="0"/>
              <a:t>erkennt handschriftliche Datumsangaben </a:t>
            </a:r>
          </a:p>
          <a:p>
            <a:pPr marL="214313" indent="-214313" defTabSz="514350">
              <a:buClr>
                <a:srgbClr val="92D050"/>
              </a:buClr>
              <a:buFont typeface="Wingdings" panose="05000000000000000000" pitchFamily="2" charset="2"/>
              <a:buChar char="§"/>
            </a:pPr>
            <a:r>
              <a:rPr lang="de-DE" sz="2000" dirty="0"/>
              <a:t>und interpretiert diese kontextbasiert als Start- und Enddatum.</a:t>
            </a:r>
          </a:p>
          <a:p>
            <a:pPr marL="214313" indent="-214313" defTabSz="514350">
              <a:buClr>
                <a:srgbClr val="92D050"/>
              </a:buClr>
              <a:buFont typeface="Wingdings" panose="05000000000000000000" pitchFamily="2" charset="2"/>
              <a:buChar char="§"/>
            </a:pPr>
            <a:r>
              <a:rPr lang="de-DE" sz="2000" dirty="0"/>
              <a:t>Die manuelle Erfassung von Einzelblatt-Bögen entfällt.</a:t>
            </a:r>
          </a:p>
        </p:txBody>
      </p:sp>
      <p:sp>
        <p:nvSpPr>
          <p:cNvPr id="2" name="Rechteck 1">
            <a:extLst>
              <a:ext uri="{FF2B5EF4-FFF2-40B4-BE49-F238E27FC236}">
                <a16:creationId xmlns:a16="http://schemas.microsoft.com/office/drawing/2014/main" id="{287059E0-A14D-D665-A7ED-3E6F307B388E}"/>
              </a:ext>
            </a:extLst>
          </p:cNvPr>
          <p:cNvSpPr/>
          <p:nvPr/>
        </p:nvSpPr>
        <p:spPr>
          <a:xfrm>
            <a:off x="6384032" y="4509120"/>
            <a:ext cx="2734233" cy="14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tangle 3">
            <a:extLst>
              <a:ext uri="{FF2B5EF4-FFF2-40B4-BE49-F238E27FC236}">
                <a16:creationId xmlns:a16="http://schemas.microsoft.com/office/drawing/2014/main" id="{8FF41B81-C7C8-2A5F-D880-199E370663C0}"/>
              </a:ext>
            </a:extLst>
          </p:cNvPr>
          <p:cNvSpPr txBox="1">
            <a:spLocks noChangeArrowheads="1"/>
          </p:cNvSpPr>
          <p:nvPr/>
        </p:nvSpPr>
        <p:spPr>
          <a:xfrm>
            <a:off x="623392" y="1124744"/>
            <a:ext cx="11305256"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Indizierung von Start- und Enddatum</a:t>
            </a:r>
          </a:p>
        </p:txBody>
      </p:sp>
      <p:sp>
        <p:nvSpPr>
          <p:cNvPr id="8" name="Ellipse 7">
            <a:extLst>
              <a:ext uri="{FF2B5EF4-FFF2-40B4-BE49-F238E27FC236}">
                <a16:creationId xmlns:a16="http://schemas.microsoft.com/office/drawing/2014/main" id="{DA5D41D6-8A82-83E5-85FB-FD21A61237A3}"/>
              </a:ext>
            </a:extLst>
          </p:cNvPr>
          <p:cNvSpPr/>
          <p:nvPr/>
        </p:nvSpPr>
        <p:spPr>
          <a:xfrm>
            <a:off x="3647728" y="4005064"/>
            <a:ext cx="3168352" cy="23042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Tree>
    <p:extLst>
      <p:ext uri="{BB962C8B-B14F-4D97-AF65-F5344CB8AC3E}">
        <p14:creationId xmlns:p14="http://schemas.microsoft.com/office/powerpoint/2010/main" val="1065512347"/>
      </p:ext>
    </p:extLst>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A6DEE-6EEB-C50E-1A0A-4D61CF9F842B}"/>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269574D9-52E4-8089-98D2-9001F387953F}"/>
              </a:ext>
            </a:extLst>
          </p:cNvPr>
          <p:cNvSpPr txBox="1"/>
          <p:nvPr/>
        </p:nvSpPr>
        <p:spPr>
          <a:xfrm>
            <a:off x="623392" y="1884501"/>
            <a:ext cx="10657184" cy="2246769"/>
          </a:xfrm>
          <a:prstGeom prst="rect">
            <a:avLst/>
          </a:prstGeom>
          <a:noFill/>
        </p:spPr>
        <p:txBody>
          <a:bodyPr wrap="square" rtlCol="0">
            <a:spAutoFit/>
          </a:bodyPr>
          <a:lstStyle/>
          <a:p>
            <a:pPr defTabSz="514350">
              <a:buClr>
                <a:srgbClr val="92D050"/>
              </a:buClr>
            </a:pPr>
            <a:r>
              <a:rPr lang="de-DE" sz="2000" dirty="0"/>
              <a:t>Durch den Einsatz eines KI-Modells zur adaptiven Farbprofil-Ermittlung:</a:t>
            </a:r>
          </a:p>
          <a:p>
            <a:pPr marL="214313" indent="-214313" defTabSz="514350">
              <a:buClr>
                <a:srgbClr val="92D050"/>
              </a:buClr>
              <a:buFont typeface="Wingdings" panose="05000000000000000000" pitchFamily="2" charset="2"/>
              <a:buChar char="§"/>
            </a:pPr>
            <a:r>
              <a:rPr lang="de-DE" sz="2000" dirty="0"/>
              <a:t>entfällt die Vorsortierung der Bilder nach Farbprofilen durch den Scandienstleister</a:t>
            </a:r>
          </a:p>
          <a:p>
            <a:pPr marL="214313" indent="-214313" defTabSz="514350">
              <a:buClr>
                <a:srgbClr val="92D050"/>
              </a:buClr>
              <a:buFont typeface="Wingdings" panose="05000000000000000000" pitchFamily="2" charset="2"/>
              <a:buChar char="§"/>
            </a:pPr>
            <a:r>
              <a:rPr lang="de-DE" sz="2000" dirty="0"/>
              <a:t>wird für jedes Bild automatisch das optimale Farbprofil bestimmt und angewendet</a:t>
            </a:r>
          </a:p>
          <a:p>
            <a:pPr marL="214313" indent="-214313" defTabSz="514350">
              <a:buClr>
                <a:srgbClr val="92D050"/>
              </a:buClr>
              <a:buFont typeface="Wingdings" panose="05000000000000000000" pitchFamily="2" charset="2"/>
              <a:buChar char="§"/>
            </a:pPr>
            <a:r>
              <a:rPr lang="de-DE" sz="2000" dirty="0"/>
              <a:t>verbessert sich die Qualität des Gesamtsystems, insbesondere bei:</a:t>
            </a:r>
            <a:br>
              <a:rPr lang="de-DE" sz="2000" dirty="0"/>
            </a:br>
            <a:r>
              <a:rPr lang="de-DE" sz="2000" dirty="0"/>
              <a:t>- unterschiedlich verblassten Papierdrucken durch Lagerung und Alterung</a:t>
            </a:r>
            <a:br>
              <a:rPr lang="de-DE" sz="2000" dirty="0"/>
            </a:br>
            <a:r>
              <a:rPr lang="de-DE" sz="2000" dirty="0"/>
              <a:t>- unterschiedlich intensiven Stiftfarben durch variierenden Verbrauchsstand</a:t>
            </a:r>
          </a:p>
          <a:p>
            <a:pPr defTabSz="514350">
              <a:buClr>
                <a:srgbClr val="92D050"/>
              </a:buClr>
            </a:pPr>
            <a:endParaRPr lang="de-DE" sz="2000" dirty="0">
              <a:solidFill>
                <a:schemeClr val="tx2">
                  <a:lumMod val="75000"/>
                </a:schemeClr>
              </a:solidFill>
            </a:endParaRPr>
          </a:p>
        </p:txBody>
      </p:sp>
      <p:sp>
        <p:nvSpPr>
          <p:cNvPr id="2" name="Rechteck 1">
            <a:extLst>
              <a:ext uri="{FF2B5EF4-FFF2-40B4-BE49-F238E27FC236}">
                <a16:creationId xmlns:a16="http://schemas.microsoft.com/office/drawing/2014/main" id="{31FFFA4E-45C4-B91D-E735-0EC930653E5C}"/>
              </a:ext>
            </a:extLst>
          </p:cNvPr>
          <p:cNvSpPr/>
          <p:nvPr/>
        </p:nvSpPr>
        <p:spPr>
          <a:xfrm>
            <a:off x="6384032" y="4509120"/>
            <a:ext cx="2734233" cy="14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tangle 3">
            <a:extLst>
              <a:ext uri="{FF2B5EF4-FFF2-40B4-BE49-F238E27FC236}">
                <a16:creationId xmlns:a16="http://schemas.microsoft.com/office/drawing/2014/main" id="{1B9C1F7C-3CEA-E087-4780-2F7D7B3F78E8}"/>
              </a:ext>
            </a:extLst>
          </p:cNvPr>
          <p:cNvSpPr txBox="1">
            <a:spLocks noChangeArrowheads="1"/>
          </p:cNvSpPr>
          <p:nvPr/>
        </p:nvSpPr>
        <p:spPr>
          <a:xfrm>
            <a:off x="623392" y="1124744"/>
            <a:ext cx="11305256"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Blattindividuelle Anwendung des optimalen Farbprofils</a:t>
            </a:r>
          </a:p>
          <a:p>
            <a:pPr algn="l" eaLnBrk="1" hangingPunct="1"/>
            <a:endParaRPr lang="de-DE" altLang="de-DE" sz="2800" b="1" dirty="0">
              <a:solidFill>
                <a:srgbClr val="96C51B"/>
              </a:solidFill>
              <a:latin typeface="+mn-lt"/>
              <a:ea typeface="ＭＳ Ｐゴシック" panose="020B0600070205080204" pitchFamily="34" charset="-128"/>
            </a:endParaRPr>
          </a:p>
        </p:txBody>
      </p:sp>
      <p:sp>
        <p:nvSpPr>
          <p:cNvPr id="8" name="Ellipse 7">
            <a:extLst>
              <a:ext uri="{FF2B5EF4-FFF2-40B4-BE49-F238E27FC236}">
                <a16:creationId xmlns:a16="http://schemas.microsoft.com/office/drawing/2014/main" id="{63532A8A-3D81-78E6-1FDA-625727B604D9}"/>
              </a:ext>
            </a:extLst>
          </p:cNvPr>
          <p:cNvSpPr/>
          <p:nvPr/>
        </p:nvSpPr>
        <p:spPr>
          <a:xfrm>
            <a:off x="3575720" y="4131270"/>
            <a:ext cx="3168352" cy="23042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Tree>
    <p:extLst>
      <p:ext uri="{BB962C8B-B14F-4D97-AF65-F5344CB8AC3E}">
        <p14:creationId xmlns:p14="http://schemas.microsoft.com/office/powerpoint/2010/main" val="2877241784"/>
      </p:ext>
    </p:extLst>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gebnis fÃ¼r vorteile bild">
            <a:extLst>
              <a:ext uri="{FF2B5EF4-FFF2-40B4-BE49-F238E27FC236}">
                <a16:creationId xmlns:a16="http://schemas.microsoft.com/office/drawing/2014/main" id="{F0F32EA5-D2D6-4A85-803C-003BE0860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983" y="1916832"/>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platzhalter 3">
            <a:extLst>
              <a:ext uri="{FF2B5EF4-FFF2-40B4-BE49-F238E27FC236}">
                <a16:creationId xmlns:a16="http://schemas.microsoft.com/office/drawing/2014/main" id="{27618EE2-5632-4DC2-9494-D35C4E2929A9}"/>
              </a:ext>
            </a:extLst>
          </p:cNvPr>
          <p:cNvSpPr>
            <a:spLocks noGrp="1"/>
          </p:cNvSpPr>
          <p:nvPr>
            <p:ph type="body" sz="quarter" idx="17"/>
          </p:nvPr>
        </p:nvSpPr>
        <p:spPr>
          <a:xfrm>
            <a:off x="492099" y="1916832"/>
            <a:ext cx="7836149" cy="4664867"/>
          </a:xfrm>
          <a:noFill/>
        </p:spPr>
        <p:txBody>
          <a:bodyPr wrap="square" rtlCol="0">
            <a:spAutoFit/>
          </a:bodyPr>
          <a:lstStyle/>
          <a:p>
            <a:pPr marL="514350" lvl="1" indent="-285750" defTabSz="457200">
              <a:lnSpc>
                <a:spcPct val="100000"/>
              </a:lnSpc>
              <a:spcBef>
                <a:spcPts val="1800"/>
              </a:spcBef>
              <a:buClr>
                <a:srgbClr val="96C51B"/>
              </a:buClr>
              <a:buFont typeface="Wingdings" panose="05000000000000000000" pitchFamily="2" charset="2"/>
              <a:buChar char="§"/>
            </a:pPr>
            <a:r>
              <a:rPr lang="de-DE" sz="2000" b="1" dirty="0"/>
              <a:t>Auch sehr große Archive lassen sich digitalisieren, durch KI gestützte Indizierung der Scans.</a:t>
            </a:r>
            <a:endParaRPr lang="de-DE" sz="1600" b="1" dirty="0"/>
          </a:p>
          <a:p>
            <a:pPr marL="514350" lvl="1" indent="-285750" defTabSz="457200">
              <a:lnSpc>
                <a:spcPct val="100000"/>
              </a:lnSpc>
              <a:spcBef>
                <a:spcPts val="1800"/>
              </a:spcBef>
              <a:buClr>
                <a:srgbClr val="96C51B"/>
              </a:buClr>
              <a:buFont typeface="Wingdings" panose="05000000000000000000" pitchFamily="2" charset="2"/>
              <a:buChar char="§"/>
            </a:pPr>
            <a:r>
              <a:rPr lang="de-DE" sz="2000" b="1" dirty="0"/>
              <a:t>Spezielle Vorarbeit im Kundenarchiv entfällt*. </a:t>
            </a:r>
            <a:br>
              <a:rPr lang="de-DE" sz="2000" b="1" dirty="0"/>
            </a:br>
            <a:r>
              <a:rPr lang="de-DE" sz="2000" b="1" dirty="0"/>
              <a:t>Die Basissortierung nach Pegel und Datum reicht aus.</a:t>
            </a:r>
          </a:p>
          <a:p>
            <a:pPr marL="514350" lvl="1" indent="-285750" defTabSz="457200">
              <a:lnSpc>
                <a:spcPct val="100000"/>
              </a:lnSpc>
              <a:spcBef>
                <a:spcPts val="1800"/>
              </a:spcBef>
              <a:buClr>
                <a:srgbClr val="96C51B"/>
              </a:buClr>
              <a:buFont typeface="Wingdings" panose="05000000000000000000" pitchFamily="2" charset="2"/>
              <a:buChar char="§"/>
            </a:pPr>
            <a:r>
              <a:rPr lang="de-DE" sz="2000" b="1" dirty="0"/>
              <a:t>Durch KI gestützte Werkzeuge werden Standardfälle sicher verarbeitet und Sonderfälle erkannt.</a:t>
            </a:r>
          </a:p>
          <a:p>
            <a:pPr marL="514350" lvl="1" indent="-285750" defTabSz="457200">
              <a:lnSpc>
                <a:spcPct val="100000"/>
              </a:lnSpc>
              <a:spcBef>
                <a:spcPts val="1800"/>
              </a:spcBef>
              <a:buClr>
                <a:srgbClr val="96C51B"/>
              </a:buClr>
              <a:buFont typeface="Wingdings" panose="05000000000000000000" pitchFamily="2" charset="2"/>
              <a:buChar char="§"/>
            </a:pPr>
            <a:r>
              <a:rPr lang="de-DE" sz="2000" b="1" dirty="0"/>
              <a:t>Durch den blattbezogenen Ansatz sichert die KI auch bei großer Varianz eine optimale Verarbeitung.</a:t>
            </a:r>
          </a:p>
          <a:p>
            <a:pPr marL="514350" lvl="1" indent="-285750" defTabSz="457200">
              <a:lnSpc>
                <a:spcPct val="100000"/>
              </a:lnSpc>
              <a:spcBef>
                <a:spcPts val="1800"/>
              </a:spcBef>
              <a:buClr>
                <a:srgbClr val="96C51B"/>
              </a:buClr>
              <a:buFont typeface="Wingdings" panose="05000000000000000000" pitchFamily="2" charset="2"/>
              <a:buChar char="§"/>
            </a:pPr>
            <a:r>
              <a:rPr lang="de-DE" sz="2000" b="1" dirty="0"/>
              <a:t>Manuelle Qualitätssicherung wird effizienter und gezielter eingesetzt und durch KI unterstützt.</a:t>
            </a:r>
          </a:p>
          <a:p>
            <a:pPr marL="228600" lvl="1" indent="0" defTabSz="457200">
              <a:buNone/>
            </a:pPr>
            <a:endParaRPr lang="de-DE" sz="2000" dirty="0"/>
          </a:p>
          <a:p>
            <a:pPr marL="228600" lvl="1" indent="0" defTabSz="457200">
              <a:buNone/>
            </a:pPr>
            <a:r>
              <a:rPr lang="de-DE" sz="1200" dirty="0"/>
              <a:t>* Bezieht sich auf Pegelbögen im Einzelblattformat</a:t>
            </a:r>
          </a:p>
        </p:txBody>
      </p:sp>
      <p:sp>
        <p:nvSpPr>
          <p:cNvPr id="7" name="Rectangle 3">
            <a:extLst>
              <a:ext uri="{FF2B5EF4-FFF2-40B4-BE49-F238E27FC236}">
                <a16:creationId xmlns:a16="http://schemas.microsoft.com/office/drawing/2014/main" id="{79C57A2C-BF76-4959-A47F-B9BECB4B7386}"/>
              </a:ext>
            </a:extLst>
          </p:cNvPr>
          <p:cNvSpPr txBox="1">
            <a:spLocks noChangeArrowheads="1"/>
          </p:cNvSpPr>
          <p:nvPr/>
        </p:nvSpPr>
        <p:spPr>
          <a:xfrm>
            <a:off x="623392" y="1124744"/>
            <a:ext cx="11161240"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Ihre Vorteile im Überblick</a:t>
            </a:r>
          </a:p>
        </p:txBody>
      </p:sp>
    </p:spTree>
    <p:extLst>
      <p:ext uri="{BB962C8B-B14F-4D97-AF65-F5344CB8AC3E}">
        <p14:creationId xmlns:p14="http://schemas.microsoft.com/office/powerpoint/2010/main" val="1309952473"/>
      </p:ext>
    </p:extLst>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2154CB21-2867-41DD-B77A-89E41365638B}"/>
              </a:ext>
            </a:extLst>
          </p:cNvPr>
          <p:cNvPicPr>
            <a:picLocks noGrp="1" noChangeAspect="1"/>
          </p:cNvPicPr>
          <p:nvPr>
            <p:ph type="pic" sz="quarter" idx="18"/>
          </p:nvPr>
        </p:nvPicPr>
        <p:blipFill>
          <a:blip r:embed="rId2">
            <a:extLst>
              <a:ext uri="{837473B0-CC2E-450A-ABE3-18F120FF3D39}">
                <a1611:picAttrSrcUrl xmlns:a1611="http://schemas.microsoft.com/office/drawing/2016/11/main" r:id="rId3"/>
              </a:ext>
            </a:extLst>
          </a:blip>
          <a:srcRect t="1688" b="1688"/>
          <a:stretch>
            <a:fillRect/>
          </a:stretch>
        </p:blipFill>
        <p:spPr>
          <a:xfrm>
            <a:off x="1271464" y="2730686"/>
            <a:ext cx="2116667" cy="204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3">
            <a:extLst>
              <a:ext uri="{FF2B5EF4-FFF2-40B4-BE49-F238E27FC236}">
                <a16:creationId xmlns:a16="http://schemas.microsoft.com/office/drawing/2014/main" id="{BE99CFBB-F8A2-4F53-B0CA-EE76728E71D1}"/>
              </a:ext>
            </a:extLst>
          </p:cNvPr>
          <p:cNvSpPr txBox="1">
            <a:spLocks noChangeArrowheads="1"/>
          </p:cNvSpPr>
          <p:nvPr/>
        </p:nvSpPr>
        <p:spPr>
          <a:xfrm>
            <a:off x="3575720" y="1988840"/>
            <a:ext cx="6912768" cy="35283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altLang="de-DE" b="1" dirty="0">
                <a:solidFill>
                  <a:srgbClr val="96C51B"/>
                </a:solidFill>
                <a:latin typeface="+mn-lt"/>
                <a:ea typeface="ＭＳ Ｐゴシック" panose="020B0600070205080204" pitchFamily="34" charset="-128"/>
              </a:rPr>
              <a:t>Machen Sie jetzt den Schritt in die digitale Zukunft </a:t>
            </a:r>
          </a:p>
          <a:p>
            <a:pPr eaLnBrk="1" hangingPunct="1"/>
            <a:r>
              <a:rPr lang="de-DE" altLang="de-DE" b="1" dirty="0">
                <a:solidFill>
                  <a:srgbClr val="96C51B"/>
                </a:solidFill>
                <a:latin typeface="+mn-lt"/>
                <a:ea typeface="ＭＳ Ｐゴシック" panose="020B0600070205080204" pitchFamily="34" charset="-128"/>
              </a:rPr>
              <a:t>– </a:t>
            </a:r>
          </a:p>
          <a:p>
            <a:pPr eaLnBrk="1" hangingPunct="1"/>
            <a:r>
              <a:rPr lang="de-DE" altLang="de-DE" b="1" dirty="0">
                <a:solidFill>
                  <a:srgbClr val="96C51B"/>
                </a:solidFill>
                <a:latin typeface="+mn-lt"/>
                <a:ea typeface="ＭＳ Ｐゴシック" panose="020B0600070205080204" pitchFamily="34" charset="-128"/>
              </a:rPr>
              <a:t>wir erstellen gerne Ihr individuelles Angebot!</a:t>
            </a:r>
          </a:p>
        </p:txBody>
      </p:sp>
    </p:spTree>
    <p:extLst>
      <p:ext uri="{BB962C8B-B14F-4D97-AF65-F5344CB8AC3E}">
        <p14:creationId xmlns:p14="http://schemas.microsoft.com/office/powerpoint/2010/main" val="2314930556"/>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C54DDAB7-8333-400A-91DE-4D3003E3F244}"/>
              </a:ext>
            </a:extLst>
          </p:cNvPr>
          <p:cNvSpPr txBox="1">
            <a:spLocks noChangeArrowheads="1"/>
          </p:cNvSpPr>
          <p:nvPr/>
        </p:nvSpPr>
        <p:spPr>
          <a:xfrm>
            <a:off x="623392" y="780785"/>
            <a:ext cx="2116857"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Erfahrungen</a:t>
            </a:r>
          </a:p>
        </p:txBody>
      </p:sp>
      <p:pic>
        <p:nvPicPr>
          <p:cNvPr id="9" name="Grafik 8" descr="Ein Bild, das Text enthält.&#10;&#10;Automatisch generierte Beschreibung">
            <a:extLst>
              <a:ext uri="{FF2B5EF4-FFF2-40B4-BE49-F238E27FC236}">
                <a16:creationId xmlns:a16="http://schemas.microsoft.com/office/drawing/2014/main" id="{96EF503F-B6C2-462E-B1AE-535D83339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813" y="4285937"/>
            <a:ext cx="8904312" cy="2581564"/>
          </a:xfrm>
          <a:prstGeom prst="rect">
            <a:avLst/>
          </a:prstGeom>
        </p:spPr>
      </p:pic>
      <p:pic>
        <p:nvPicPr>
          <p:cNvPr id="5" name="Grafik 4">
            <a:extLst>
              <a:ext uri="{FF2B5EF4-FFF2-40B4-BE49-F238E27FC236}">
                <a16:creationId xmlns:a16="http://schemas.microsoft.com/office/drawing/2014/main" id="{EC055B42-DDC0-49D0-930A-7E0D5D2E4262}"/>
              </a:ext>
            </a:extLst>
          </p:cNvPr>
          <p:cNvPicPr>
            <a:picLocks noChangeAspect="1"/>
          </p:cNvPicPr>
          <p:nvPr/>
        </p:nvPicPr>
        <p:blipFill rotWithShape="1">
          <a:blip r:embed="rId4">
            <a:extLst>
              <a:ext uri="{28A0092B-C50C-407E-A947-70E740481C1C}">
                <a14:useLocalDpi xmlns:a14="http://schemas.microsoft.com/office/drawing/2010/main" val="0"/>
              </a:ext>
            </a:extLst>
          </a:blip>
          <a:srcRect b="9936"/>
          <a:stretch/>
        </p:blipFill>
        <p:spPr>
          <a:xfrm>
            <a:off x="5519936" y="1229691"/>
            <a:ext cx="3215667" cy="4287542"/>
          </a:xfrm>
          <a:prstGeom prst="rect">
            <a:avLst/>
          </a:prstGeom>
        </p:spPr>
      </p:pic>
      <p:pic>
        <p:nvPicPr>
          <p:cNvPr id="13" name="Grafik 12" descr="Ein Bild, das drinnen, Wand, Text enthält.&#10;&#10;Automatisch generierte Beschreibung">
            <a:extLst>
              <a:ext uri="{FF2B5EF4-FFF2-40B4-BE49-F238E27FC236}">
                <a16:creationId xmlns:a16="http://schemas.microsoft.com/office/drawing/2014/main" id="{79CAB4DA-2C60-4DBD-9587-C3E41A89C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52" y="1916832"/>
            <a:ext cx="5729361" cy="3884828"/>
          </a:xfrm>
          <a:prstGeom prst="rect">
            <a:avLst/>
          </a:prstGeom>
        </p:spPr>
      </p:pic>
      <p:pic>
        <p:nvPicPr>
          <p:cNvPr id="3" name="Grafik 2">
            <a:extLst>
              <a:ext uri="{FF2B5EF4-FFF2-40B4-BE49-F238E27FC236}">
                <a16:creationId xmlns:a16="http://schemas.microsoft.com/office/drawing/2014/main" id="{560EFC43-1BF5-5457-AD0F-F8EA5BD0BDAF}"/>
              </a:ext>
            </a:extLst>
          </p:cNvPr>
          <p:cNvPicPr>
            <a:picLocks noChangeAspect="1"/>
          </p:cNvPicPr>
          <p:nvPr/>
        </p:nvPicPr>
        <p:blipFill>
          <a:blip r:embed="rId6"/>
          <a:stretch>
            <a:fillRect/>
          </a:stretch>
        </p:blipFill>
        <p:spPr>
          <a:xfrm>
            <a:off x="8472264" y="1587146"/>
            <a:ext cx="3597861" cy="2341335"/>
          </a:xfrm>
          <a:prstGeom prst="rect">
            <a:avLst/>
          </a:prstGeom>
        </p:spPr>
      </p:pic>
      <p:sp>
        <p:nvSpPr>
          <p:cNvPr id="6" name="Textfeld 5">
            <a:extLst>
              <a:ext uri="{FF2B5EF4-FFF2-40B4-BE49-F238E27FC236}">
                <a16:creationId xmlns:a16="http://schemas.microsoft.com/office/drawing/2014/main" id="{7BE22F00-8BB5-58C1-3151-89531CC619C0}"/>
              </a:ext>
            </a:extLst>
          </p:cNvPr>
          <p:cNvSpPr txBox="1"/>
          <p:nvPr/>
        </p:nvSpPr>
        <p:spPr>
          <a:xfrm>
            <a:off x="670983" y="1263980"/>
            <a:ext cx="4848953" cy="923330"/>
          </a:xfrm>
          <a:prstGeom prst="rect">
            <a:avLst/>
          </a:prstGeom>
          <a:noFill/>
        </p:spPr>
        <p:txBody>
          <a:bodyPr wrap="square">
            <a:spAutoFit/>
          </a:bodyPr>
          <a:lstStyle/>
          <a:p>
            <a:r>
              <a:rPr lang="de-DE" dirty="0"/>
              <a:t>In der bisherigen Verarbeitung wurden über 300 Varianten an Pegelbögen ermittelt.</a:t>
            </a:r>
            <a:br>
              <a:rPr lang="de-DE" dirty="0"/>
            </a:br>
            <a:endParaRPr lang="de-DE" dirty="0"/>
          </a:p>
        </p:txBody>
      </p:sp>
    </p:spTree>
    <p:extLst>
      <p:ext uri="{BB962C8B-B14F-4D97-AF65-F5344CB8AC3E}">
        <p14:creationId xmlns:p14="http://schemas.microsoft.com/office/powerpoint/2010/main" val="2563445874"/>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platzhalter 5">
            <a:extLst>
              <a:ext uri="{FF2B5EF4-FFF2-40B4-BE49-F238E27FC236}">
                <a16:creationId xmlns:a16="http://schemas.microsoft.com/office/drawing/2014/main" id="{83BFC775-ECF7-4368-AB51-401DF9DEE4D4}"/>
              </a:ext>
            </a:extLst>
          </p:cNvPr>
          <p:cNvSpPr>
            <a:spLocks noGrp="1"/>
          </p:cNvSpPr>
          <p:nvPr>
            <p:ph type="body" sz="quarter" idx="17"/>
          </p:nvPr>
        </p:nvSpPr>
        <p:spPr bwMode="auto">
          <a:xfrm>
            <a:off x="695400" y="1844824"/>
            <a:ext cx="7344816" cy="37033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Sicherung der Pegelbögen durch Digitalisierung</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Erschließen der Bilder durch Indizierung</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Erkennen der Ganglinie auf dem Bild</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Eliminieren von Artefakten und stärken der Ganglinie</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Ermitteln des Bezugssystems (aufgedrucktes Koordinatensystem)</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Korrigieren von Digitalisierungsfehlern</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Transformation der Bild-Pixel in diskrete Wertepaare (Zeit/Höhe)</a:t>
            </a:r>
          </a:p>
          <a:p>
            <a:pPr marL="457200" indent="-457200" fontAlgn="base">
              <a:lnSpc>
                <a:spcPct val="100000"/>
              </a:lnSpc>
              <a:spcBef>
                <a:spcPts val="1200"/>
              </a:spcBef>
              <a:spcAft>
                <a:spcPct val="0"/>
              </a:spcAft>
              <a:buClr>
                <a:srgbClr val="92D050"/>
              </a:buClr>
              <a:buSzTx/>
              <a:buFont typeface="+mj-lt"/>
              <a:buAutoNum type="arabicPeriod"/>
            </a:pPr>
            <a:endParaRPr lang="de-DE" altLang="de-DE" sz="2000" dirty="0">
              <a:solidFill>
                <a:schemeClr val="tx1"/>
              </a:solidFill>
              <a:ea typeface="ＭＳ Ｐゴシック" panose="020B0600070205080204" pitchFamily="34" charset="-128"/>
            </a:endParaRPr>
          </a:p>
          <a:p>
            <a:pPr marL="0" indent="0" algn="ctr" fontAlgn="base">
              <a:lnSpc>
                <a:spcPct val="100000"/>
              </a:lnSpc>
              <a:spcBef>
                <a:spcPts val="1200"/>
              </a:spcBef>
              <a:spcAft>
                <a:spcPct val="0"/>
              </a:spcAft>
              <a:buClr>
                <a:srgbClr val="92D050"/>
              </a:buClr>
              <a:buSzTx/>
              <a:buNone/>
            </a:pPr>
            <a:r>
              <a:rPr lang="de-DE" altLang="de-DE" sz="2000" b="1" dirty="0">
                <a:solidFill>
                  <a:schemeClr val="tx1"/>
                </a:solidFill>
                <a:ea typeface="ＭＳ Ｐゴシック" panose="020B0600070205080204" pitchFamily="34" charset="-128"/>
              </a:rPr>
              <a:t>Und das so autonom, schnell und exakt wie möglich!</a:t>
            </a:r>
            <a:endParaRPr lang="de-DE" altLang="de-DE" sz="2000" b="1" dirty="0">
              <a:ea typeface="ＭＳ Ｐゴシック" panose="020B0600070205080204" pitchFamily="34" charset="-128"/>
            </a:endParaRPr>
          </a:p>
        </p:txBody>
      </p:sp>
      <p:sp>
        <p:nvSpPr>
          <p:cNvPr id="12" name="Rectangle 3">
            <a:extLst>
              <a:ext uri="{FF2B5EF4-FFF2-40B4-BE49-F238E27FC236}">
                <a16:creationId xmlns:a16="http://schemas.microsoft.com/office/drawing/2014/main" id="{2FBEFE96-A29E-47F8-94CF-9E92BE0DA007}"/>
              </a:ext>
            </a:extLst>
          </p:cNvPr>
          <p:cNvSpPr txBox="1">
            <a:spLocks noChangeArrowheads="1"/>
          </p:cNvSpPr>
          <p:nvPr/>
        </p:nvSpPr>
        <p:spPr>
          <a:xfrm>
            <a:off x="623392" y="1124744"/>
            <a:ext cx="6120680"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Die Zielsetzung nach wie vor……</a:t>
            </a:r>
          </a:p>
        </p:txBody>
      </p:sp>
    </p:spTree>
    <p:extLst>
      <p:ext uri="{BB962C8B-B14F-4D97-AF65-F5344CB8AC3E}">
        <p14:creationId xmlns:p14="http://schemas.microsoft.com/office/powerpoint/2010/main" val="680317495"/>
      </p:ext>
    </p:extLst>
  </p:cSld>
  <p:clrMapOvr>
    <a:masterClrMapping/>
  </p:clrMapOvr>
  <p:transition>
    <p:circle/>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platzhalter 5">
            <a:extLst>
              <a:ext uri="{FF2B5EF4-FFF2-40B4-BE49-F238E27FC236}">
                <a16:creationId xmlns:a16="http://schemas.microsoft.com/office/drawing/2014/main" id="{83BFC775-ECF7-4368-AB51-401DF9DEE4D4}"/>
              </a:ext>
            </a:extLst>
          </p:cNvPr>
          <p:cNvSpPr>
            <a:spLocks noGrp="1"/>
          </p:cNvSpPr>
          <p:nvPr>
            <p:ph type="body" sz="quarter" idx="17"/>
          </p:nvPr>
        </p:nvSpPr>
        <p:spPr bwMode="auto">
          <a:xfrm>
            <a:off x="571190" y="1268760"/>
            <a:ext cx="7128792" cy="3991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Pegelname, Gewässer, Datumsbereich des Bogens wurden manuell indiziert und waren fehleranfällig </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Sehr große Mengen an Daten, </a:t>
            </a:r>
            <a:br>
              <a:rPr lang="de-DE" altLang="de-DE" sz="2000" dirty="0">
                <a:solidFill>
                  <a:schemeClr val="tx1"/>
                </a:solidFill>
                <a:ea typeface="ＭＳ Ｐゴシック" panose="020B0600070205080204" pitchFamily="34" charset="-128"/>
              </a:rPr>
            </a:br>
            <a:r>
              <a:rPr lang="de-DE" altLang="de-DE" sz="2000" dirty="0">
                <a:solidFill>
                  <a:schemeClr val="tx1"/>
                </a:solidFill>
                <a:ea typeface="ＭＳ Ｐゴシック" panose="020B0600070205080204" pitchFamily="34" charset="-128"/>
                <a:sym typeface="Wingdings" panose="05000000000000000000" pitchFamily="2" charset="2"/>
              </a:rPr>
              <a:t> </a:t>
            </a:r>
            <a:r>
              <a:rPr lang="de-DE" altLang="de-DE" sz="2000" dirty="0">
                <a:solidFill>
                  <a:schemeClr val="tx1"/>
                </a:solidFill>
                <a:ea typeface="ＭＳ Ｐゴシック" panose="020B0600070205080204" pitchFamily="34" charset="-128"/>
              </a:rPr>
              <a:t>daher extrem schnelle Verfahren erforderlich</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Zu Beginn waren keine kuratierten, gelabelten Trainingsdaten vorhanden.</a:t>
            </a:r>
            <a:br>
              <a:rPr lang="de-DE" altLang="de-DE" sz="2000" dirty="0">
                <a:solidFill>
                  <a:schemeClr val="tx1"/>
                </a:solidFill>
                <a:ea typeface="ＭＳ Ｐゴシック" panose="020B0600070205080204" pitchFamily="34" charset="-128"/>
              </a:rPr>
            </a:br>
            <a:r>
              <a:rPr lang="de-DE" altLang="de-DE" sz="2000" dirty="0">
                <a:solidFill>
                  <a:schemeClr val="tx1"/>
                </a:solidFill>
                <a:ea typeface="ＭＳ Ｐゴシック" panose="020B0600070205080204" pitchFamily="34" charset="-128"/>
                <a:sym typeface="Wingdings" panose="05000000000000000000" pitchFamily="2" charset="2"/>
              </a:rPr>
              <a:t> </a:t>
            </a:r>
            <a:r>
              <a:rPr lang="de-DE" altLang="de-DE" sz="2000" i="1" dirty="0">
                <a:solidFill>
                  <a:schemeClr val="tx1"/>
                </a:solidFill>
                <a:ea typeface="ＭＳ Ｐゴシック" panose="020B0600070205080204" pitchFamily="34" charset="-128"/>
                <a:sym typeface="Wingdings" panose="05000000000000000000" pitchFamily="2" charset="2"/>
              </a:rPr>
              <a:t>klassisches </a:t>
            </a:r>
            <a:r>
              <a:rPr lang="de-DE" altLang="de-DE" sz="2000" dirty="0" err="1">
                <a:solidFill>
                  <a:schemeClr val="tx1"/>
                </a:solidFill>
                <a:ea typeface="ＭＳ Ｐゴシック" panose="020B0600070205080204" pitchFamily="34" charset="-128"/>
                <a:sym typeface="Wingdings" panose="05000000000000000000" pitchFamily="2" charset="2"/>
              </a:rPr>
              <a:t>machine</a:t>
            </a:r>
            <a:r>
              <a:rPr lang="de-DE" altLang="de-DE" sz="2000" dirty="0">
                <a:solidFill>
                  <a:schemeClr val="tx1"/>
                </a:solidFill>
                <a:ea typeface="ＭＳ Ｐゴシック" panose="020B0600070205080204" pitchFamily="34" charset="-128"/>
                <a:sym typeface="Wingdings" panose="05000000000000000000" pitchFamily="2" charset="2"/>
              </a:rPr>
              <a:t> </a:t>
            </a:r>
            <a:r>
              <a:rPr lang="de-DE" altLang="de-DE" sz="2000" dirty="0" err="1">
                <a:solidFill>
                  <a:schemeClr val="tx1"/>
                </a:solidFill>
                <a:ea typeface="ＭＳ Ｐゴシック" panose="020B0600070205080204" pitchFamily="34" charset="-128"/>
                <a:sym typeface="Wingdings" panose="05000000000000000000" pitchFamily="2" charset="2"/>
              </a:rPr>
              <a:t>learning</a:t>
            </a:r>
            <a:r>
              <a:rPr lang="de-DE" altLang="de-DE" sz="2000" dirty="0">
                <a:solidFill>
                  <a:schemeClr val="tx1"/>
                </a:solidFill>
                <a:ea typeface="ＭＳ Ｐゴシック" panose="020B0600070205080204" pitchFamily="34" charset="-128"/>
                <a:sym typeface="Wingdings" panose="05000000000000000000" pitchFamily="2" charset="2"/>
              </a:rPr>
              <a:t> war zu diesem Zeitpunkt nicht möglich</a:t>
            </a:r>
            <a:endParaRPr lang="de-DE" altLang="de-DE" sz="2000" dirty="0">
              <a:solidFill>
                <a:schemeClr val="tx1"/>
              </a:solidFill>
              <a:ea typeface="ＭＳ Ｐゴシック" panose="020B0600070205080204" pitchFamily="34" charset="-128"/>
            </a:endParaRP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Sehr heterogene Daten </a:t>
            </a:r>
            <a:r>
              <a:rPr lang="de-DE" altLang="de-DE" sz="2000" dirty="0">
                <a:solidFill>
                  <a:schemeClr val="tx1"/>
                </a:solidFill>
                <a:ea typeface="ＭＳ Ｐゴシック" panose="020B0600070205080204" pitchFamily="34" charset="-128"/>
                <a:sym typeface="Wingdings" panose="05000000000000000000" pitchFamily="2" charset="2"/>
              </a:rPr>
              <a:t>in Ausprägung und Qualität</a:t>
            </a:r>
            <a:br>
              <a:rPr lang="de-DE" altLang="de-DE" sz="2000" dirty="0">
                <a:solidFill>
                  <a:schemeClr val="tx1"/>
                </a:solidFill>
                <a:ea typeface="ＭＳ Ｐゴシック" panose="020B0600070205080204" pitchFamily="34" charset="-128"/>
                <a:sym typeface="Wingdings" panose="05000000000000000000" pitchFamily="2" charset="2"/>
              </a:rPr>
            </a:br>
            <a:r>
              <a:rPr lang="de-DE" altLang="de-DE" sz="2000" dirty="0">
                <a:solidFill>
                  <a:schemeClr val="tx1"/>
                </a:solidFill>
                <a:ea typeface="ＭＳ Ｐゴシック" panose="020B0600070205080204" pitchFamily="34" charset="-128"/>
                <a:sym typeface="Wingdings" panose="05000000000000000000" pitchFamily="2" charset="2"/>
              </a:rPr>
              <a:t> Einsatz </a:t>
            </a:r>
            <a:r>
              <a:rPr lang="de-DE" altLang="de-DE" sz="2000" i="1" dirty="0">
                <a:solidFill>
                  <a:schemeClr val="tx1"/>
                </a:solidFill>
                <a:ea typeface="ＭＳ Ｐゴシック" panose="020B0600070205080204" pitchFamily="34" charset="-128"/>
                <a:sym typeface="Wingdings" panose="05000000000000000000" pitchFamily="2" charset="2"/>
              </a:rPr>
              <a:t>klassischer</a:t>
            </a:r>
            <a:r>
              <a:rPr lang="de-DE" altLang="de-DE" sz="2000" dirty="0">
                <a:solidFill>
                  <a:schemeClr val="tx1"/>
                </a:solidFill>
                <a:ea typeface="ＭＳ Ｐゴシック" panose="020B0600070205080204" pitchFamily="34" charset="-128"/>
                <a:sym typeface="Wingdings" panose="05000000000000000000" pitchFamily="2" charset="2"/>
              </a:rPr>
              <a:t> </a:t>
            </a:r>
            <a:r>
              <a:rPr lang="de-DE" altLang="de-DE" sz="2000" b="1" dirty="0">
                <a:solidFill>
                  <a:schemeClr val="tx1"/>
                </a:solidFill>
                <a:ea typeface="ＭＳ Ｐゴシック" panose="020B0600070205080204" pitchFamily="34" charset="-128"/>
                <a:sym typeface="Wingdings" panose="05000000000000000000" pitchFamily="2" charset="2"/>
              </a:rPr>
              <a:t>Algorithmen</a:t>
            </a:r>
            <a:r>
              <a:rPr lang="de-DE" altLang="de-DE" sz="2000" dirty="0">
                <a:solidFill>
                  <a:schemeClr val="tx1"/>
                </a:solidFill>
                <a:ea typeface="ＭＳ Ｐゴシック" panose="020B0600070205080204" pitchFamily="34" charset="-128"/>
                <a:sym typeface="Wingdings" panose="05000000000000000000" pitchFamily="2" charset="2"/>
              </a:rPr>
              <a:t> in Kombination mit sehr</a:t>
            </a:r>
            <a:br>
              <a:rPr lang="de-DE" altLang="de-DE" sz="2000" dirty="0">
                <a:solidFill>
                  <a:schemeClr val="tx1"/>
                </a:solidFill>
                <a:ea typeface="ＭＳ Ｐゴシック" panose="020B0600070205080204" pitchFamily="34" charset="-128"/>
                <a:sym typeface="Wingdings" panose="05000000000000000000" pitchFamily="2" charset="2"/>
              </a:rPr>
            </a:br>
            <a:r>
              <a:rPr lang="de-DE" altLang="de-DE" sz="2000" dirty="0">
                <a:solidFill>
                  <a:schemeClr val="tx1"/>
                </a:solidFill>
                <a:ea typeface="ＭＳ Ｐゴシック" panose="020B0600070205080204" pitchFamily="34" charset="-128"/>
                <a:sym typeface="Wingdings" panose="05000000000000000000" pitchFamily="2" charset="2"/>
              </a:rPr>
              <a:t>      großen Datenmengen war nicht möglich </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sym typeface="Wingdings" panose="05000000000000000000" pitchFamily="2" charset="2"/>
              </a:rPr>
              <a:t> </a:t>
            </a:r>
            <a:r>
              <a:rPr lang="de-DE" altLang="de-DE" sz="2000" b="1" dirty="0">
                <a:solidFill>
                  <a:schemeClr val="tx1"/>
                </a:solidFill>
                <a:ea typeface="ＭＳ Ｐゴシック" panose="020B0600070205080204" pitchFamily="34" charset="-128"/>
                <a:sym typeface="Wingdings" panose="05000000000000000000" pitchFamily="2" charset="2"/>
              </a:rPr>
              <a:t>die exakte </a:t>
            </a:r>
            <a:r>
              <a:rPr lang="de-DE" altLang="de-DE" sz="2000" b="1" i="1" dirty="0">
                <a:solidFill>
                  <a:schemeClr val="tx1"/>
                </a:solidFill>
                <a:ea typeface="ＭＳ Ｐゴシック" panose="020B0600070205080204" pitchFamily="34" charset="-128"/>
                <a:sym typeface="Wingdings" panose="05000000000000000000" pitchFamily="2" charset="2"/>
              </a:rPr>
              <a:t>Vermessung</a:t>
            </a:r>
            <a:r>
              <a:rPr lang="de-DE" altLang="de-DE" sz="2000" b="1" dirty="0">
                <a:solidFill>
                  <a:schemeClr val="tx1"/>
                </a:solidFill>
                <a:ea typeface="ＭＳ Ｐゴシック" panose="020B0600070205080204" pitchFamily="34" charset="-128"/>
                <a:sym typeface="Wingdings" panose="05000000000000000000" pitchFamily="2" charset="2"/>
              </a:rPr>
              <a:t> </a:t>
            </a:r>
            <a:r>
              <a:rPr lang="de-DE" altLang="de-DE" sz="2000" dirty="0">
                <a:solidFill>
                  <a:schemeClr val="tx1"/>
                </a:solidFill>
                <a:ea typeface="ＭＳ Ｐゴシック" panose="020B0600070205080204" pitchFamily="34" charset="-128"/>
                <a:sym typeface="Wingdings" panose="05000000000000000000" pitchFamily="2" charset="2"/>
              </a:rPr>
              <a:t>der Gang Linie auf dem Bild war schwierig</a:t>
            </a:r>
            <a:endParaRPr lang="de-DE" altLang="de-DE" sz="2000" dirty="0">
              <a:ea typeface="ＭＳ Ｐゴシック" panose="020B0600070205080204" pitchFamily="34" charset="-128"/>
            </a:endParaRPr>
          </a:p>
        </p:txBody>
      </p:sp>
      <p:sp>
        <p:nvSpPr>
          <p:cNvPr id="12" name="Rectangle 3">
            <a:extLst>
              <a:ext uri="{FF2B5EF4-FFF2-40B4-BE49-F238E27FC236}">
                <a16:creationId xmlns:a16="http://schemas.microsoft.com/office/drawing/2014/main" id="{2FBEFE96-A29E-47F8-94CF-9E92BE0DA007}"/>
              </a:ext>
            </a:extLst>
          </p:cNvPr>
          <p:cNvSpPr txBox="1">
            <a:spLocks noChangeArrowheads="1"/>
          </p:cNvSpPr>
          <p:nvPr/>
        </p:nvSpPr>
        <p:spPr>
          <a:xfrm>
            <a:off x="551384" y="367468"/>
            <a:ext cx="6120680"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Die Herausforderung war:</a:t>
            </a:r>
          </a:p>
        </p:txBody>
      </p:sp>
      <p:pic>
        <p:nvPicPr>
          <p:cNvPr id="3" name="Grafik 2">
            <a:extLst>
              <a:ext uri="{FF2B5EF4-FFF2-40B4-BE49-F238E27FC236}">
                <a16:creationId xmlns:a16="http://schemas.microsoft.com/office/drawing/2014/main" id="{BAC3F24C-1A33-76A5-5BC1-4AD9F99E6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64" t="1681" r="13074" b="-1681"/>
          <a:stretch/>
        </p:blipFill>
        <p:spPr>
          <a:xfrm rot="5400000">
            <a:off x="8371001" y="1658055"/>
            <a:ext cx="3046369" cy="4284003"/>
          </a:xfrm>
          <a:prstGeom prst="rect">
            <a:avLst/>
          </a:prstGeom>
        </p:spPr>
      </p:pic>
    </p:spTree>
    <p:extLst>
      <p:ext uri="{BB962C8B-B14F-4D97-AF65-F5344CB8AC3E}">
        <p14:creationId xmlns:p14="http://schemas.microsoft.com/office/powerpoint/2010/main" val="874007819"/>
      </p:ext>
    </p:extLst>
  </p:cSld>
  <p:clrMapOvr>
    <a:masterClrMapping/>
  </p:clrMapOvr>
  <p:transition>
    <p:circle/>
  </p:transition>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platzhalter 5">
            <a:extLst>
              <a:ext uri="{FF2B5EF4-FFF2-40B4-BE49-F238E27FC236}">
                <a16:creationId xmlns:a16="http://schemas.microsoft.com/office/drawing/2014/main" id="{83BFC775-ECF7-4368-AB51-401DF9DEE4D4}"/>
              </a:ext>
            </a:extLst>
          </p:cNvPr>
          <p:cNvSpPr>
            <a:spLocks noGrp="1"/>
          </p:cNvSpPr>
          <p:nvPr>
            <p:ph type="body" sz="quarter" idx="17"/>
          </p:nvPr>
        </p:nvSpPr>
        <p:spPr bwMode="auto">
          <a:xfrm>
            <a:off x="623392" y="2060848"/>
            <a:ext cx="7128792" cy="3991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Verschiedene </a:t>
            </a:r>
            <a:r>
              <a:rPr lang="de-DE" altLang="de-DE" sz="2000" b="1" dirty="0" err="1">
                <a:solidFill>
                  <a:schemeClr val="tx1"/>
                </a:solidFill>
                <a:ea typeface="ＭＳ Ｐゴシック" panose="020B0600070205080204" pitchFamily="34" charset="-128"/>
                <a:sym typeface="Wingdings" panose="05000000000000000000" pitchFamily="2" charset="2"/>
              </a:rPr>
              <a:t>machine</a:t>
            </a:r>
            <a:r>
              <a:rPr lang="de-DE" altLang="de-DE" sz="2000" dirty="0">
                <a:solidFill>
                  <a:schemeClr val="tx1"/>
                </a:solidFill>
                <a:ea typeface="ＭＳ Ｐゴシック" panose="020B0600070205080204" pitchFamily="34" charset="-128"/>
              </a:rPr>
              <a:t> </a:t>
            </a:r>
            <a:r>
              <a:rPr lang="de-DE" altLang="de-DE" sz="2000" b="1" dirty="0" err="1">
                <a:solidFill>
                  <a:schemeClr val="tx1"/>
                </a:solidFill>
                <a:ea typeface="ＭＳ Ｐゴシック" panose="020B0600070205080204" pitchFamily="34" charset="-128"/>
                <a:sym typeface="Wingdings" panose="05000000000000000000" pitchFamily="2" charset="2"/>
              </a:rPr>
              <a:t>learning</a:t>
            </a:r>
            <a:r>
              <a:rPr lang="de-DE" altLang="de-DE" sz="2000" dirty="0">
                <a:solidFill>
                  <a:schemeClr val="tx1"/>
                </a:solidFill>
                <a:ea typeface="ＭＳ Ｐゴシック" panose="020B0600070205080204" pitchFamily="34" charset="-128"/>
              </a:rPr>
              <a:t> und weitere KI-Ansätze zu verbinden</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Einsatz </a:t>
            </a:r>
            <a:r>
              <a:rPr lang="de-DE" altLang="de-DE" sz="2000" b="1" dirty="0">
                <a:solidFill>
                  <a:schemeClr val="tx1"/>
                </a:solidFill>
                <a:ea typeface="ＭＳ Ｐゴシック" panose="020B0600070205080204" pitchFamily="34" charset="-128"/>
              </a:rPr>
              <a:t>klassischer Algorithmen</a:t>
            </a:r>
            <a:r>
              <a:rPr lang="de-DE" altLang="de-DE" sz="2000" dirty="0">
                <a:solidFill>
                  <a:schemeClr val="tx1"/>
                </a:solidFill>
                <a:ea typeface="ＭＳ Ｐゴシック" panose="020B0600070205080204" pitchFamily="34" charset="-128"/>
              </a:rPr>
              <a:t>, um Zielvorgaben zu definieren wo qualifizierte Beispieldaten fehlen</a:t>
            </a:r>
          </a:p>
          <a:p>
            <a:pPr marL="457200" indent="-457200" fontAlgn="base">
              <a:lnSpc>
                <a:spcPct val="100000"/>
              </a:lnSpc>
              <a:spcBef>
                <a:spcPts val="1200"/>
              </a:spcBef>
              <a:spcAft>
                <a:spcPct val="0"/>
              </a:spcAft>
              <a:buClr>
                <a:srgbClr val="92D050"/>
              </a:buClr>
              <a:buSzTx/>
              <a:buFont typeface="+mj-lt"/>
              <a:buAutoNum type="arabicPeriod"/>
            </a:pPr>
            <a:r>
              <a:rPr lang="de-DE" altLang="de-DE" sz="2000" dirty="0">
                <a:solidFill>
                  <a:schemeClr val="tx1"/>
                </a:solidFill>
                <a:ea typeface="ＭＳ Ｐゴシック" panose="020B0600070205080204" pitchFamily="34" charset="-128"/>
              </a:rPr>
              <a:t>Einsatz </a:t>
            </a:r>
            <a:r>
              <a:rPr lang="de-DE" altLang="de-DE" sz="2000" b="1" dirty="0" err="1">
                <a:solidFill>
                  <a:schemeClr val="tx1"/>
                </a:solidFill>
                <a:ea typeface="ＭＳ Ｐゴシック" panose="020B0600070205080204" pitchFamily="34" charset="-128"/>
                <a:sym typeface="Wingdings" panose="05000000000000000000" pitchFamily="2" charset="2"/>
              </a:rPr>
              <a:t>machine</a:t>
            </a:r>
            <a:r>
              <a:rPr lang="de-DE" altLang="de-DE" sz="2000" dirty="0">
                <a:solidFill>
                  <a:schemeClr val="tx1"/>
                </a:solidFill>
                <a:ea typeface="ＭＳ Ｐゴシック" panose="020B0600070205080204" pitchFamily="34" charset="-128"/>
              </a:rPr>
              <a:t> </a:t>
            </a:r>
            <a:r>
              <a:rPr lang="de-DE" altLang="de-DE" sz="2000" b="1" dirty="0" err="1">
                <a:solidFill>
                  <a:schemeClr val="tx1"/>
                </a:solidFill>
                <a:ea typeface="ＭＳ Ｐゴシック" panose="020B0600070205080204" pitchFamily="34" charset="-128"/>
                <a:sym typeface="Wingdings" panose="05000000000000000000" pitchFamily="2" charset="2"/>
              </a:rPr>
              <a:t>learning</a:t>
            </a:r>
            <a:r>
              <a:rPr lang="de-DE" altLang="de-DE" sz="2000" b="1" dirty="0">
                <a:solidFill>
                  <a:schemeClr val="tx1"/>
                </a:solidFill>
                <a:ea typeface="ＭＳ Ｐゴシック" panose="020B0600070205080204" pitchFamily="34" charset="-128"/>
                <a:sym typeface="Wingdings" panose="05000000000000000000" pitchFamily="2" charset="2"/>
              </a:rPr>
              <a:t>, </a:t>
            </a:r>
            <a:r>
              <a:rPr lang="de-DE" altLang="de-DE" sz="2000" dirty="0">
                <a:solidFill>
                  <a:schemeClr val="tx1"/>
                </a:solidFill>
                <a:ea typeface="ＭＳ Ｐゴシック" panose="020B0600070205080204" pitchFamily="34" charset="-128"/>
                <a:sym typeface="Wingdings" panose="05000000000000000000" pitchFamily="2" charset="2"/>
              </a:rPr>
              <a:t>wo klassische Algorithmen </a:t>
            </a:r>
            <a:r>
              <a:rPr lang="de-DE" altLang="de-DE" sz="2000" dirty="0">
                <a:solidFill>
                  <a:schemeClr val="tx1"/>
                </a:solidFill>
                <a:ea typeface="ＭＳ Ｐゴシック" panose="020B0600070205080204" pitchFamily="34" charset="-128"/>
              </a:rPr>
              <a:t>die Komplexität durch heterogene Daten nicht beherrschen</a:t>
            </a:r>
            <a:endParaRPr lang="de-DE" altLang="de-DE" sz="2000" dirty="0">
              <a:solidFill>
                <a:schemeClr val="tx1"/>
              </a:solidFill>
              <a:ea typeface="ＭＳ Ｐゴシック" panose="020B0600070205080204" pitchFamily="34" charset="-128"/>
              <a:sym typeface="Wingdings" panose="05000000000000000000" pitchFamily="2" charset="2"/>
            </a:endParaRPr>
          </a:p>
          <a:p>
            <a:pPr marL="457200" indent="-457200" fontAlgn="base">
              <a:lnSpc>
                <a:spcPct val="100000"/>
              </a:lnSpc>
              <a:spcBef>
                <a:spcPts val="1200"/>
              </a:spcBef>
              <a:spcAft>
                <a:spcPct val="0"/>
              </a:spcAft>
              <a:buClr>
                <a:srgbClr val="92D050"/>
              </a:buClr>
              <a:buSzTx/>
              <a:buFont typeface="+mj-lt"/>
              <a:buAutoNum type="arabicPeriod"/>
            </a:pPr>
            <a:r>
              <a:rPr lang="de-DE" altLang="de-DE" sz="2000" b="1" dirty="0">
                <a:solidFill>
                  <a:srgbClr val="FF0000"/>
                </a:solidFill>
                <a:ea typeface="ＭＳ Ｐゴシック" panose="020B0600070205080204" pitchFamily="34" charset="-128"/>
                <a:sym typeface="Wingdings" panose="05000000000000000000" pitchFamily="2" charset="2"/>
              </a:rPr>
              <a:t>Aufbau von qualifizierten Datensätzen, um den Einsatz von </a:t>
            </a:r>
            <a:r>
              <a:rPr lang="de-DE" altLang="de-DE" sz="2000" b="1" dirty="0" err="1">
                <a:solidFill>
                  <a:srgbClr val="FF0000"/>
                </a:solidFill>
                <a:ea typeface="ＭＳ Ｐゴシック" panose="020B0600070205080204" pitchFamily="34" charset="-128"/>
                <a:sym typeface="Wingdings" panose="05000000000000000000" pitchFamily="2" charset="2"/>
              </a:rPr>
              <a:t>maschine</a:t>
            </a:r>
            <a:r>
              <a:rPr lang="de-DE" altLang="de-DE" sz="2000" b="1" dirty="0">
                <a:solidFill>
                  <a:srgbClr val="FF0000"/>
                </a:solidFill>
                <a:ea typeface="ＭＳ Ｐゴシック" panose="020B0600070205080204" pitchFamily="34" charset="-128"/>
                <a:sym typeface="Wingdings" panose="05000000000000000000" pitchFamily="2" charset="2"/>
              </a:rPr>
              <a:t> </a:t>
            </a:r>
            <a:r>
              <a:rPr lang="de-DE" altLang="de-DE" sz="2000" b="1" dirty="0" err="1">
                <a:solidFill>
                  <a:srgbClr val="FF0000"/>
                </a:solidFill>
                <a:ea typeface="ＭＳ Ｐゴシック" panose="020B0600070205080204" pitchFamily="34" charset="-128"/>
                <a:sym typeface="Wingdings" panose="05000000000000000000" pitchFamily="2" charset="2"/>
              </a:rPr>
              <a:t>learning</a:t>
            </a:r>
            <a:r>
              <a:rPr lang="de-DE" altLang="de-DE" sz="2000" b="1" dirty="0">
                <a:solidFill>
                  <a:srgbClr val="FF0000"/>
                </a:solidFill>
                <a:ea typeface="ＭＳ Ｐゴシック" panose="020B0600070205080204" pitchFamily="34" charset="-128"/>
                <a:sym typeface="Wingdings" panose="05000000000000000000" pitchFamily="2" charset="2"/>
              </a:rPr>
              <a:t> auszubauen</a:t>
            </a:r>
          </a:p>
          <a:p>
            <a:pPr marL="0" indent="0" fontAlgn="base">
              <a:lnSpc>
                <a:spcPct val="100000"/>
              </a:lnSpc>
              <a:spcBef>
                <a:spcPts val="1200"/>
              </a:spcBef>
              <a:spcAft>
                <a:spcPct val="0"/>
              </a:spcAft>
              <a:buClr>
                <a:srgbClr val="92D050"/>
              </a:buClr>
              <a:buSzTx/>
              <a:buNone/>
            </a:pPr>
            <a:r>
              <a:rPr lang="de-DE" altLang="de-DE" sz="2000" b="1" dirty="0">
                <a:solidFill>
                  <a:srgbClr val="FF0000"/>
                </a:solidFill>
                <a:ea typeface="ＭＳ Ｐゴシック" panose="020B0600070205080204" pitchFamily="34" charset="-128"/>
                <a:sym typeface="Wingdings" panose="05000000000000000000" pitchFamily="2" charset="2"/>
              </a:rPr>
              <a:t>	=&gt; An diesem Punkt sind wir jetzt angekommen!</a:t>
            </a:r>
            <a:endParaRPr lang="de-DE" altLang="de-DE" sz="2000" b="1" dirty="0">
              <a:solidFill>
                <a:srgbClr val="FF0000"/>
              </a:solidFill>
              <a:ea typeface="ＭＳ Ｐゴシック" panose="020B0600070205080204" pitchFamily="34" charset="-128"/>
            </a:endParaRPr>
          </a:p>
        </p:txBody>
      </p:sp>
      <p:sp>
        <p:nvSpPr>
          <p:cNvPr id="12" name="Rectangle 3">
            <a:extLst>
              <a:ext uri="{FF2B5EF4-FFF2-40B4-BE49-F238E27FC236}">
                <a16:creationId xmlns:a16="http://schemas.microsoft.com/office/drawing/2014/main" id="{2FBEFE96-A29E-47F8-94CF-9E92BE0DA007}"/>
              </a:ext>
            </a:extLst>
          </p:cNvPr>
          <p:cNvSpPr txBox="1">
            <a:spLocks noChangeArrowheads="1"/>
          </p:cNvSpPr>
          <p:nvPr/>
        </p:nvSpPr>
        <p:spPr>
          <a:xfrm>
            <a:off x="623392" y="1124744"/>
            <a:ext cx="6120680"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Der Lösungsansatz</a:t>
            </a:r>
          </a:p>
        </p:txBody>
      </p:sp>
    </p:spTree>
    <p:extLst>
      <p:ext uri="{BB962C8B-B14F-4D97-AF65-F5344CB8AC3E}">
        <p14:creationId xmlns:p14="http://schemas.microsoft.com/office/powerpoint/2010/main" val="990309633"/>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EBA84E-05B9-C67F-BDC7-1C8D833C479A}"/>
              </a:ext>
            </a:extLst>
          </p:cNvPr>
          <p:cNvSpPr>
            <a:spLocks noGrp="1"/>
          </p:cNvSpPr>
          <p:nvPr>
            <p:ph type="ftr" sz="quarter" idx="18"/>
          </p:nvPr>
        </p:nvSpPr>
        <p:spPr/>
        <p:txBody>
          <a:bodyPr/>
          <a:lstStyle/>
          <a:p>
            <a:pPr>
              <a:defRPr/>
            </a:pPr>
            <a:r>
              <a:rPr lang="de-DE"/>
              <a:t>Pro Konzept GmbH</a:t>
            </a:r>
            <a:endParaRPr lang="de-DE" dirty="0"/>
          </a:p>
        </p:txBody>
      </p:sp>
      <p:sp>
        <p:nvSpPr>
          <p:cNvPr id="6" name="Foliennummernplatzhalter 5">
            <a:extLst>
              <a:ext uri="{FF2B5EF4-FFF2-40B4-BE49-F238E27FC236}">
                <a16:creationId xmlns:a16="http://schemas.microsoft.com/office/drawing/2014/main" id="{1CC7B381-54FF-7757-3FF4-6BE7366260D4}"/>
              </a:ext>
            </a:extLst>
          </p:cNvPr>
          <p:cNvSpPr>
            <a:spLocks noGrp="1"/>
          </p:cNvSpPr>
          <p:nvPr>
            <p:ph type="sldNum" sz="quarter" idx="19"/>
          </p:nvPr>
        </p:nvSpPr>
        <p:spPr/>
        <p:txBody>
          <a:bodyPr/>
          <a:lstStyle/>
          <a:p>
            <a:pPr>
              <a:defRPr/>
            </a:pPr>
            <a:r>
              <a:rPr lang="de-DE"/>
              <a:t>Folie </a:t>
            </a:r>
            <a:fld id="{11EC38B5-7188-4C50-A352-04916E38CDEB}" type="slidenum">
              <a:rPr lang="de-DE" smtClean="0"/>
              <a:pPr>
                <a:defRPr/>
              </a:pPr>
              <a:t>6</a:t>
            </a:fld>
            <a:endParaRPr lang="de-DE"/>
          </a:p>
        </p:txBody>
      </p:sp>
      <p:sp>
        <p:nvSpPr>
          <p:cNvPr id="10" name="Textfeld 9">
            <a:extLst>
              <a:ext uri="{FF2B5EF4-FFF2-40B4-BE49-F238E27FC236}">
                <a16:creationId xmlns:a16="http://schemas.microsoft.com/office/drawing/2014/main" id="{6CCD7F03-8B45-1ADF-EC8E-3BDCF705A322}"/>
              </a:ext>
            </a:extLst>
          </p:cNvPr>
          <p:cNvSpPr txBox="1"/>
          <p:nvPr/>
        </p:nvSpPr>
        <p:spPr>
          <a:xfrm>
            <a:off x="407368" y="908720"/>
            <a:ext cx="8130881" cy="523220"/>
          </a:xfrm>
          <a:prstGeom prst="rect">
            <a:avLst/>
          </a:prstGeom>
          <a:noFill/>
        </p:spPr>
        <p:txBody>
          <a:bodyPr wrap="square">
            <a:spAutoFit/>
          </a:bodyPr>
          <a:lstStyle/>
          <a:p>
            <a:pPr algn="l" eaLnBrk="1" hangingPunct="1"/>
            <a:r>
              <a:rPr lang="de-DE" altLang="de-DE" sz="2800" b="1" dirty="0">
                <a:solidFill>
                  <a:srgbClr val="96C51B"/>
                </a:solidFill>
                <a:ea typeface="ＭＳ Ｐゴシック" panose="020B0600070205080204" pitchFamily="34" charset="-128"/>
              </a:rPr>
              <a:t>Maschinell gelernte Expertise aus 1 </a:t>
            </a:r>
            <a:r>
              <a:rPr lang="de-DE" altLang="de-DE" sz="2800" b="1" dirty="0" err="1">
                <a:solidFill>
                  <a:srgbClr val="96C51B"/>
                </a:solidFill>
                <a:ea typeface="ＭＳ Ｐゴシック" panose="020B0600070205080204" pitchFamily="34" charset="-128"/>
              </a:rPr>
              <a:t>Mio</a:t>
            </a:r>
            <a:r>
              <a:rPr lang="de-DE" altLang="de-DE" sz="2800" b="1" dirty="0">
                <a:solidFill>
                  <a:srgbClr val="96C51B"/>
                </a:solidFill>
                <a:ea typeface="ＭＳ Ｐゴシック" panose="020B0600070205080204" pitchFamily="34" charset="-128"/>
              </a:rPr>
              <a:t> Pegelbögen</a:t>
            </a:r>
            <a:endParaRPr lang="de-DE" altLang="de-DE" sz="2800" b="1" dirty="0">
              <a:solidFill>
                <a:srgbClr val="96C51B"/>
              </a:solidFill>
              <a:latin typeface="+mn-lt"/>
              <a:ea typeface="ＭＳ Ｐゴシック" panose="020B0600070205080204" pitchFamily="34" charset="-128"/>
            </a:endParaRPr>
          </a:p>
        </p:txBody>
      </p:sp>
      <p:sp>
        <p:nvSpPr>
          <p:cNvPr id="12" name="Textfeld 11">
            <a:extLst>
              <a:ext uri="{FF2B5EF4-FFF2-40B4-BE49-F238E27FC236}">
                <a16:creationId xmlns:a16="http://schemas.microsoft.com/office/drawing/2014/main" id="{55A576C7-A90D-CE37-6BF9-D8977FDF547C}"/>
              </a:ext>
            </a:extLst>
          </p:cNvPr>
          <p:cNvSpPr txBox="1"/>
          <p:nvPr/>
        </p:nvSpPr>
        <p:spPr>
          <a:xfrm>
            <a:off x="479376" y="1628800"/>
            <a:ext cx="10513168" cy="5201424"/>
          </a:xfrm>
          <a:prstGeom prst="rect">
            <a:avLst/>
          </a:prstGeom>
          <a:noFill/>
        </p:spPr>
        <p:txBody>
          <a:bodyPr wrap="square">
            <a:spAutoFit/>
          </a:bodyPr>
          <a:lstStyle/>
          <a:p>
            <a:pPr fontAlgn="base">
              <a:spcBef>
                <a:spcPts val="1200"/>
              </a:spcBef>
              <a:spcAft>
                <a:spcPct val="0"/>
              </a:spcAft>
              <a:buClr>
                <a:srgbClr val="92D050"/>
              </a:buClr>
            </a:pPr>
            <a:r>
              <a:rPr lang="de-DE" altLang="de-DE" dirty="0">
                <a:ea typeface="ＭＳ Ｐゴシック" panose="020B0600070205080204" pitchFamily="34" charset="-128"/>
              </a:rPr>
              <a:t>Einsatz verschiedener, individuell trainierter, KI-Modelle für:  </a:t>
            </a:r>
          </a:p>
          <a:p>
            <a:pPr marL="457200" indent="-457200" fontAlgn="base">
              <a:lnSpc>
                <a:spcPct val="100000"/>
              </a:lnSpc>
              <a:spcBef>
                <a:spcPts val="1200"/>
              </a:spcBef>
              <a:spcAft>
                <a:spcPct val="0"/>
              </a:spcAft>
              <a:buClr>
                <a:srgbClr val="92D050"/>
              </a:buClr>
              <a:buSzTx/>
              <a:buFont typeface="+mj-lt"/>
              <a:buAutoNum type="arabicPeriod"/>
            </a:pPr>
            <a:r>
              <a:rPr lang="de-DE" altLang="de-DE" sz="1800" dirty="0">
                <a:solidFill>
                  <a:schemeClr val="tx1"/>
                </a:solidFill>
                <a:ea typeface="ＭＳ Ｐゴシック" panose="020B0600070205080204" pitchFamily="34" charset="-128"/>
              </a:rPr>
              <a:t>Überprüfung von Gewässer und Pegel Bezeichnung</a:t>
            </a:r>
            <a:br>
              <a:rPr lang="de-DE" altLang="de-DE" sz="1800" dirty="0">
                <a:solidFill>
                  <a:schemeClr val="tx1"/>
                </a:solidFill>
                <a:ea typeface="ＭＳ Ｐゴシック" panose="020B0600070205080204" pitchFamily="34" charset="-128"/>
              </a:rPr>
            </a:br>
            <a:r>
              <a:rPr lang="de-DE" altLang="de-DE" sz="1800" dirty="0">
                <a:solidFill>
                  <a:schemeClr val="tx1"/>
                </a:solidFill>
                <a:ea typeface="ＭＳ Ｐゴシック" panose="020B0600070205080204" pitchFamily="34" charset="-128"/>
                <a:sym typeface="Wingdings" panose="05000000000000000000" pitchFamily="2" charset="2"/>
              </a:rPr>
              <a:t> ermöglicht falsch einsortierte Bögen zu finden und korrekt zuzuordnen</a:t>
            </a:r>
            <a:endParaRPr lang="de-DE" altLang="de-DE" sz="1800" dirty="0">
              <a:solidFill>
                <a:schemeClr val="tx1"/>
              </a:solidFill>
              <a:ea typeface="ＭＳ Ｐゴシック" panose="020B0600070205080204" pitchFamily="34" charset="-128"/>
            </a:endParaRPr>
          </a:p>
          <a:p>
            <a:pPr marL="457200" indent="-457200" fontAlgn="base">
              <a:lnSpc>
                <a:spcPct val="100000"/>
              </a:lnSpc>
              <a:spcBef>
                <a:spcPts val="1200"/>
              </a:spcBef>
              <a:spcAft>
                <a:spcPct val="0"/>
              </a:spcAft>
              <a:buClr>
                <a:srgbClr val="92D050"/>
              </a:buClr>
              <a:buSzTx/>
              <a:buFont typeface="+mj-lt"/>
              <a:buAutoNum type="arabicPeriod"/>
            </a:pPr>
            <a:r>
              <a:rPr lang="de-DE" altLang="de-DE" sz="1800" dirty="0">
                <a:solidFill>
                  <a:schemeClr val="tx1"/>
                </a:solidFill>
                <a:ea typeface="ＭＳ Ｐゴシック" panose="020B0600070205080204" pitchFamily="34" charset="-128"/>
              </a:rPr>
              <a:t>Ermittlung des Koordinatensystems „Raster“ und „Nullpunkt“</a:t>
            </a:r>
            <a:br>
              <a:rPr lang="de-DE" altLang="de-DE" sz="1800" dirty="0">
                <a:solidFill>
                  <a:schemeClr val="tx1"/>
                </a:solidFill>
                <a:ea typeface="ＭＳ Ｐゴシック" panose="020B0600070205080204" pitchFamily="34" charset="-128"/>
              </a:rPr>
            </a:br>
            <a:r>
              <a:rPr lang="de-DE" altLang="de-DE" sz="1800" dirty="0">
                <a:solidFill>
                  <a:schemeClr val="tx1"/>
                </a:solidFill>
                <a:ea typeface="ＭＳ Ｐゴシック" panose="020B0600070205080204" pitchFamily="34" charset="-128"/>
                <a:sym typeface="Wingdings" panose="05000000000000000000" pitchFamily="2" charset="2"/>
              </a:rPr>
              <a:t> manuelles prüfen/vorsortieren nach Koordinatenraster entfällt</a:t>
            </a:r>
            <a:br>
              <a:rPr lang="de-DE" altLang="de-DE" sz="1800" dirty="0">
                <a:solidFill>
                  <a:schemeClr val="tx1"/>
                </a:solidFill>
                <a:ea typeface="ＭＳ Ｐゴシック" panose="020B0600070205080204" pitchFamily="34" charset="-128"/>
              </a:rPr>
            </a:br>
            <a:r>
              <a:rPr lang="de-DE" altLang="de-DE" sz="1800" dirty="0">
                <a:solidFill>
                  <a:schemeClr val="tx1"/>
                </a:solidFill>
                <a:ea typeface="ＭＳ Ｐゴシック" panose="020B0600070205080204" pitchFamily="34" charset="-128"/>
                <a:sym typeface="Wingdings" panose="05000000000000000000" pitchFamily="2" charset="2"/>
              </a:rPr>
              <a:t> manuelles prüfen/setzen des Koordinatenursprungs entfällt</a:t>
            </a:r>
            <a:endParaRPr lang="de-DE" altLang="de-DE" sz="1800" dirty="0">
              <a:solidFill>
                <a:schemeClr val="tx1"/>
              </a:solidFill>
              <a:ea typeface="ＭＳ Ｐゴシック" panose="020B0600070205080204" pitchFamily="34" charset="-128"/>
            </a:endParaRPr>
          </a:p>
          <a:p>
            <a:pPr marL="457200" indent="-457200" fontAlgn="base">
              <a:spcBef>
                <a:spcPts val="1200"/>
              </a:spcBef>
              <a:spcAft>
                <a:spcPct val="0"/>
              </a:spcAft>
              <a:buClr>
                <a:srgbClr val="92D050"/>
              </a:buClr>
              <a:buFont typeface="+mj-lt"/>
              <a:buAutoNum type="arabicPeriod"/>
            </a:pPr>
            <a:r>
              <a:rPr lang="de-DE" altLang="de-DE" dirty="0">
                <a:ea typeface="ＭＳ Ｐゴシック" panose="020B0600070205080204" pitchFamily="34" charset="-128"/>
                <a:sym typeface="Wingdings" panose="05000000000000000000" pitchFamily="2" charset="2"/>
              </a:rPr>
              <a:t>Blattindividuelle Anwendung des optimalen Farbprofils</a:t>
            </a:r>
            <a:br>
              <a:rPr lang="de-DE" altLang="de-DE" dirty="0">
                <a:ea typeface="ＭＳ Ｐゴシック" panose="020B0600070205080204" pitchFamily="34" charset="-128"/>
                <a:sym typeface="Wingdings" panose="05000000000000000000" pitchFamily="2" charset="2"/>
              </a:rPr>
            </a:br>
            <a:r>
              <a:rPr lang="de-DE" altLang="de-DE" dirty="0">
                <a:ea typeface="ＭＳ Ｐゴシック" panose="020B0600070205080204" pitchFamily="34" charset="-128"/>
                <a:sym typeface="Wingdings" panose="05000000000000000000" pitchFamily="2" charset="2"/>
              </a:rPr>
              <a:t> manuelles prüfen/vorsortieren nach Farbprofil entfällt</a:t>
            </a:r>
          </a:p>
          <a:p>
            <a:pPr marL="457200" indent="-457200" fontAlgn="base">
              <a:spcBef>
                <a:spcPts val="1200"/>
              </a:spcBef>
              <a:spcAft>
                <a:spcPct val="0"/>
              </a:spcAft>
              <a:buClr>
                <a:srgbClr val="92D050"/>
              </a:buClr>
              <a:buFont typeface="+mj-lt"/>
              <a:buAutoNum type="arabicPeriod"/>
            </a:pPr>
            <a:r>
              <a:rPr lang="de-DE" altLang="de-DE" dirty="0">
                <a:ea typeface="ＭＳ Ｐゴシック" panose="020B0600070205080204" pitchFamily="34" charset="-128"/>
              </a:rPr>
              <a:t>Erkennen von Start- und Enddatum</a:t>
            </a:r>
            <a:br>
              <a:rPr lang="de-DE" altLang="de-DE" dirty="0">
                <a:ea typeface="ＭＳ Ｐゴシック" panose="020B0600070205080204" pitchFamily="34" charset="-128"/>
              </a:rPr>
            </a:br>
            <a:r>
              <a:rPr lang="de-DE" altLang="de-DE" dirty="0">
                <a:ea typeface="ＭＳ Ｐゴシック" panose="020B0600070205080204" pitchFamily="34" charset="-128"/>
                <a:sym typeface="Wingdings" panose="05000000000000000000" pitchFamily="2" charset="2"/>
              </a:rPr>
              <a:t> manuelle Indizierung entfällt</a:t>
            </a:r>
          </a:p>
          <a:p>
            <a:pPr fontAlgn="base">
              <a:lnSpc>
                <a:spcPct val="100000"/>
              </a:lnSpc>
              <a:spcBef>
                <a:spcPts val="1200"/>
              </a:spcBef>
              <a:spcAft>
                <a:spcPct val="0"/>
              </a:spcAft>
              <a:buClr>
                <a:srgbClr val="92D050"/>
              </a:buClr>
              <a:buSzTx/>
            </a:pPr>
            <a:r>
              <a:rPr lang="de-DE" dirty="0"/>
              <a:t>Das macht:</a:t>
            </a:r>
          </a:p>
          <a:p>
            <a:pPr marL="285750" indent="-285750" fontAlgn="base">
              <a:lnSpc>
                <a:spcPct val="100000"/>
              </a:lnSpc>
              <a:spcBef>
                <a:spcPts val="600"/>
              </a:spcBef>
              <a:spcAft>
                <a:spcPct val="0"/>
              </a:spcAft>
              <a:buClr>
                <a:srgbClr val="92D050"/>
              </a:buClr>
              <a:buSzTx/>
              <a:buFont typeface="Arial" panose="020B0604020202020204" pitchFamily="34" charset="0"/>
              <a:buChar char="•"/>
            </a:pPr>
            <a:r>
              <a:rPr lang="de-DE" dirty="0"/>
              <a:t>die Verarbeitung schneller, planbarer und qualitativ besser.</a:t>
            </a:r>
          </a:p>
          <a:p>
            <a:pPr marL="285750" indent="-285750" fontAlgn="base">
              <a:lnSpc>
                <a:spcPct val="100000"/>
              </a:lnSpc>
              <a:spcBef>
                <a:spcPts val="600"/>
              </a:spcBef>
              <a:spcAft>
                <a:spcPct val="0"/>
              </a:spcAft>
              <a:buClr>
                <a:srgbClr val="92D050"/>
              </a:buClr>
              <a:buSzTx/>
              <a:buFont typeface="Arial" panose="020B0604020202020204" pitchFamily="34" charset="0"/>
              <a:buChar char="•"/>
            </a:pPr>
            <a:r>
              <a:rPr lang="de-DE" dirty="0"/>
              <a:t>Die Qualitätskontrolle effizienter und besser</a:t>
            </a:r>
            <a:endParaRPr lang="de-DE" altLang="de-DE" dirty="0">
              <a:ea typeface="ＭＳ Ｐゴシック" panose="020B0600070205080204" pitchFamily="34" charset="-128"/>
              <a:sym typeface="Wingdings" panose="05000000000000000000" pitchFamily="2" charset="2"/>
            </a:endParaRPr>
          </a:p>
          <a:p>
            <a:pPr fontAlgn="base">
              <a:lnSpc>
                <a:spcPct val="100000"/>
              </a:lnSpc>
              <a:spcBef>
                <a:spcPts val="1200"/>
              </a:spcBef>
              <a:spcAft>
                <a:spcPct val="0"/>
              </a:spcAft>
              <a:buClr>
                <a:srgbClr val="92D050"/>
              </a:buClr>
              <a:buSzTx/>
            </a:pPr>
            <a:endParaRPr lang="de-DE" altLang="de-DE" sz="1800" dirty="0">
              <a:solidFill>
                <a:schemeClr val="tx1"/>
              </a:solidFill>
              <a:ea typeface="ＭＳ Ｐゴシック" panose="020B0600070205080204" pitchFamily="34" charset="-128"/>
              <a:sym typeface="Wingdings" panose="05000000000000000000" pitchFamily="2" charset="2"/>
            </a:endParaRPr>
          </a:p>
        </p:txBody>
      </p:sp>
    </p:spTree>
    <p:extLst>
      <p:ext uri="{BB962C8B-B14F-4D97-AF65-F5344CB8AC3E}">
        <p14:creationId xmlns:p14="http://schemas.microsoft.com/office/powerpoint/2010/main" val="662916986"/>
      </p:ext>
    </p:extLst>
  </p:cSld>
  <p:clrMapOvr>
    <a:masterClrMapping/>
  </p:clrMapOvr>
  <p:transition>
    <p:circl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5D2AC-D89B-5CEA-A2BB-94DAE0685402}"/>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6F14E3DA-4B36-5A79-A8D0-5445B4A3BA60}"/>
              </a:ext>
            </a:extLst>
          </p:cNvPr>
          <p:cNvSpPr txBox="1"/>
          <p:nvPr/>
        </p:nvSpPr>
        <p:spPr>
          <a:xfrm>
            <a:off x="623392" y="1884501"/>
            <a:ext cx="10657184" cy="400110"/>
          </a:xfrm>
          <a:prstGeom prst="rect">
            <a:avLst/>
          </a:prstGeom>
          <a:noFill/>
        </p:spPr>
        <p:txBody>
          <a:bodyPr wrap="square" rtlCol="0">
            <a:spAutoFit/>
          </a:bodyPr>
          <a:lstStyle/>
          <a:p>
            <a:pPr marL="214313" indent="-214313" defTabSz="514350">
              <a:buClr>
                <a:srgbClr val="92D050"/>
              </a:buClr>
              <a:buFont typeface="Wingdings" panose="05000000000000000000" pitchFamily="2" charset="2"/>
              <a:buChar char="§"/>
            </a:pPr>
            <a:r>
              <a:rPr lang="de-DE" sz="2000" dirty="0"/>
              <a:t>Durch KI-basierte Handschriftenerkennung und Abgleich mit den Daten vom Kunden</a:t>
            </a:r>
          </a:p>
        </p:txBody>
      </p:sp>
      <p:sp>
        <p:nvSpPr>
          <p:cNvPr id="2" name="Rechteck 1">
            <a:extLst>
              <a:ext uri="{FF2B5EF4-FFF2-40B4-BE49-F238E27FC236}">
                <a16:creationId xmlns:a16="http://schemas.microsoft.com/office/drawing/2014/main" id="{C4EC4E53-A250-A10A-00AA-67C7D1330CD6}"/>
              </a:ext>
            </a:extLst>
          </p:cNvPr>
          <p:cNvSpPr/>
          <p:nvPr/>
        </p:nvSpPr>
        <p:spPr>
          <a:xfrm>
            <a:off x="6384032" y="4509120"/>
            <a:ext cx="2734233" cy="14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tangle 3">
            <a:extLst>
              <a:ext uri="{FF2B5EF4-FFF2-40B4-BE49-F238E27FC236}">
                <a16:creationId xmlns:a16="http://schemas.microsoft.com/office/drawing/2014/main" id="{258C4F89-8399-2B8F-14DC-EE370C94DE4C}"/>
              </a:ext>
            </a:extLst>
          </p:cNvPr>
          <p:cNvSpPr txBox="1">
            <a:spLocks noChangeArrowheads="1"/>
          </p:cNvSpPr>
          <p:nvPr/>
        </p:nvSpPr>
        <p:spPr>
          <a:xfrm>
            <a:off x="623392" y="1124744"/>
            <a:ext cx="9937104"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Überprüfung von Gewässer und Pegel Bezeichnung</a:t>
            </a:r>
          </a:p>
        </p:txBody>
      </p:sp>
      <p:graphicFrame>
        <p:nvGraphicFramePr>
          <p:cNvPr id="3" name="Tabelle 2">
            <a:extLst>
              <a:ext uri="{FF2B5EF4-FFF2-40B4-BE49-F238E27FC236}">
                <a16:creationId xmlns:a16="http://schemas.microsoft.com/office/drawing/2014/main" id="{EB98DD8F-77E0-E48A-9F50-4C105541ED68}"/>
              </a:ext>
            </a:extLst>
          </p:cNvPr>
          <p:cNvGraphicFramePr>
            <a:graphicFrameLocks noGrp="1"/>
          </p:cNvGraphicFramePr>
          <p:nvPr>
            <p:extLst>
              <p:ext uri="{D42A27DB-BD31-4B8C-83A1-F6EECF244321}">
                <p14:modId xmlns:p14="http://schemas.microsoft.com/office/powerpoint/2010/main" val="3790535375"/>
              </p:ext>
            </p:extLst>
          </p:nvPr>
        </p:nvGraphicFramePr>
        <p:xfrm>
          <a:off x="764978" y="2592387"/>
          <a:ext cx="10515598" cy="182986"/>
        </p:xfrm>
        <a:graphic>
          <a:graphicData uri="http://schemas.openxmlformats.org/drawingml/2006/table">
            <a:tbl>
              <a:tblPr>
                <a:tableStyleId>{5C22544A-7EE6-4342-B048-85BDC9FD1C3A}</a:tableStyleId>
              </a:tblPr>
              <a:tblGrid>
                <a:gridCol w="706931">
                  <a:extLst>
                    <a:ext uri="{9D8B030D-6E8A-4147-A177-3AD203B41FA5}">
                      <a16:colId xmlns:a16="http://schemas.microsoft.com/office/drawing/2014/main" val="1098573030"/>
                    </a:ext>
                  </a:extLst>
                </a:gridCol>
                <a:gridCol w="831863">
                  <a:extLst>
                    <a:ext uri="{9D8B030D-6E8A-4147-A177-3AD203B41FA5}">
                      <a16:colId xmlns:a16="http://schemas.microsoft.com/office/drawing/2014/main" val="568445486"/>
                    </a:ext>
                  </a:extLst>
                </a:gridCol>
                <a:gridCol w="1121339">
                  <a:extLst>
                    <a:ext uri="{9D8B030D-6E8A-4147-A177-3AD203B41FA5}">
                      <a16:colId xmlns:a16="http://schemas.microsoft.com/office/drawing/2014/main" val="2250445682"/>
                    </a:ext>
                  </a:extLst>
                </a:gridCol>
                <a:gridCol w="1413862">
                  <a:extLst>
                    <a:ext uri="{9D8B030D-6E8A-4147-A177-3AD203B41FA5}">
                      <a16:colId xmlns:a16="http://schemas.microsoft.com/office/drawing/2014/main" val="1244734878"/>
                    </a:ext>
                  </a:extLst>
                </a:gridCol>
                <a:gridCol w="1572312">
                  <a:extLst>
                    <a:ext uri="{9D8B030D-6E8A-4147-A177-3AD203B41FA5}">
                      <a16:colId xmlns:a16="http://schemas.microsoft.com/office/drawing/2014/main" val="2030311276"/>
                    </a:ext>
                  </a:extLst>
                </a:gridCol>
                <a:gridCol w="1401673">
                  <a:extLst>
                    <a:ext uri="{9D8B030D-6E8A-4147-A177-3AD203B41FA5}">
                      <a16:colId xmlns:a16="http://schemas.microsoft.com/office/drawing/2014/main" val="132748615"/>
                    </a:ext>
                  </a:extLst>
                </a:gridCol>
                <a:gridCol w="1087821">
                  <a:extLst>
                    <a:ext uri="{9D8B030D-6E8A-4147-A177-3AD203B41FA5}">
                      <a16:colId xmlns:a16="http://schemas.microsoft.com/office/drawing/2014/main" val="2839787300"/>
                    </a:ext>
                  </a:extLst>
                </a:gridCol>
                <a:gridCol w="1014690">
                  <a:extLst>
                    <a:ext uri="{9D8B030D-6E8A-4147-A177-3AD203B41FA5}">
                      <a16:colId xmlns:a16="http://schemas.microsoft.com/office/drawing/2014/main" val="527456015"/>
                    </a:ext>
                  </a:extLst>
                </a:gridCol>
                <a:gridCol w="780061">
                  <a:extLst>
                    <a:ext uri="{9D8B030D-6E8A-4147-A177-3AD203B41FA5}">
                      <a16:colId xmlns:a16="http://schemas.microsoft.com/office/drawing/2014/main" val="1043520740"/>
                    </a:ext>
                  </a:extLst>
                </a:gridCol>
                <a:gridCol w="585046">
                  <a:extLst>
                    <a:ext uri="{9D8B030D-6E8A-4147-A177-3AD203B41FA5}">
                      <a16:colId xmlns:a16="http://schemas.microsoft.com/office/drawing/2014/main" val="302665829"/>
                    </a:ext>
                  </a:extLst>
                </a:gridCol>
              </a:tblGrid>
              <a:tr h="182986">
                <a:tc>
                  <a:txBody>
                    <a:bodyPr/>
                    <a:lstStyle/>
                    <a:p>
                      <a:pPr algn="l" fontAlgn="b">
                        <a:buNone/>
                      </a:pPr>
                      <a:r>
                        <a:rPr lang="de-DE" sz="1100" u="none" strike="noStrike">
                          <a:effectLst/>
                        </a:rPr>
                        <a:t>Pegel-ID</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Pegel-Station</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Pegelbezeichnung</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Gewässer</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Historische-ID</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Alias-Pegel-ID</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Station-Kürzel</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Gewässer-Kürzel</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r>
                        <a:rPr lang="de-DE" sz="1100" u="none" strike="noStrike">
                          <a:effectLst/>
                        </a:rPr>
                        <a:t>Gewässer-ID</a:t>
                      </a:r>
                      <a:endParaRPr lang="de-DE" sz="1100" b="0" i="0" u="none" strike="noStrike">
                        <a:solidFill>
                          <a:srgbClr val="000000"/>
                        </a:solidFill>
                        <a:effectLst/>
                        <a:latin typeface="Calibri" panose="020F0502020204030204" pitchFamily="34" charset="0"/>
                      </a:endParaRPr>
                    </a:p>
                  </a:txBody>
                  <a:tcPr marL="9149" marR="9149" marT="9149" marB="0" anchor="b"/>
                </a:tc>
                <a:tc>
                  <a:txBody>
                    <a:bodyPr/>
                    <a:lstStyle/>
                    <a:p>
                      <a:pPr algn="l" fontAlgn="b">
                        <a:buNone/>
                      </a:pPr>
                      <a:endParaRPr lang="de-DE" sz="1100" b="0" i="0" u="none" strike="noStrike" dirty="0">
                        <a:solidFill>
                          <a:srgbClr val="000000"/>
                        </a:solidFill>
                        <a:effectLst/>
                        <a:latin typeface="Calibri" panose="020F0502020204030204" pitchFamily="34" charset="0"/>
                      </a:endParaRPr>
                    </a:p>
                  </a:txBody>
                  <a:tcPr marL="9149" marR="9149" marT="9149" marB="0" anchor="b"/>
                </a:tc>
                <a:extLst>
                  <a:ext uri="{0D108BD9-81ED-4DB2-BD59-A6C34878D82A}">
                    <a16:rowId xmlns:a16="http://schemas.microsoft.com/office/drawing/2014/main" val="3887331240"/>
                  </a:ext>
                </a:extLst>
              </a:tr>
            </a:tbl>
          </a:graphicData>
        </a:graphic>
      </p:graphicFrame>
      <p:sp>
        <p:nvSpPr>
          <p:cNvPr id="6" name="Textfeld 5">
            <a:extLst>
              <a:ext uri="{FF2B5EF4-FFF2-40B4-BE49-F238E27FC236}">
                <a16:creationId xmlns:a16="http://schemas.microsoft.com/office/drawing/2014/main" id="{92B27949-DEBF-248C-4DEB-EE437E6420E1}"/>
              </a:ext>
            </a:extLst>
          </p:cNvPr>
          <p:cNvSpPr txBox="1"/>
          <p:nvPr/>
        </p:nvSpPr>
        <p:spPr>
          <a:xfrm>
            <a:off x="764978" y="3107554"/>
            <a:ext cx="10299574" cy="646331"/>
          </a:xfrm>
          <a:prstGeom prst="rect">
            <a:avLst/>
          </a:prstGeom>
          <a:noFill/>
        </p:spPr>
        <p:txBody>
          <a:bodyPr wrap="square">
            <a:spAutoFit/>
          </a:bodyPr>
          <a:lstStyle/>
          <a:p>
            <a:pPr marL="285750" indent="-285750" defTabSz="514350">
              <a:buClr>
                <a:srgbClr val="92D050"/>
              </a:buClr>
              <a:buFont typeface="Wingdings" panose="05000000000000000000" pitchFamily="2" charset="2"/>
              <a:buChar char="è"/>
            </a:pPr>
            <a:r>
              <a:rPr lang="de-DE" sz="1800" dirty="0"/>
              <a:t>Vorteil: Falschablagen können erkannt und korrigiert werden</a:t>
            </a:r>
          </a:p>
          <a:p>
            <a:pPr marL="285750" indent="-285750" defTabSz="514350">
              <a:buClr>
                <a:srgbClr val="92D050"/>
              </a:buClr>
              <a:buFont typeface="Wingdings" panose="05000000000000000000" pitchFamily="2" charset="2"/>
              <a:buChar char="è"/>
            </a:pPr>
            <a:r>
              <a:rPr lang="de-DE" dirty="0"/>
              <a:t>Lücken in der Zeitachse werden dadurch geschlossen</a:t>
            </a:r>
            <a:endParaRPr lang="de-DE" sz="1800" dirty="0"/>
          </a:p>
        </p:txBody>
      </p:sp>
      <p:sp>
        <p:nvSpPr>
          <p:cNvPr id="8" name="Ellipse 7">
            <a:extLst>
              <a:ext uri="{FF2B5EF4-FFF2-40B4-BE49-F238E27FC236}">
                <a16:creationId xmlns:a16="http://schemas.microsoft.com/office/drawing/2014/main" id="{8B6C672D-C8F5-46B3-CFC2-CB3922E0C87A}"/>
              </a:ext>
            </a:extLst>
          </p:cNvPr>
          <p:cNvSpPr/>
          <p:nvPr/>
        </p:nvSpPr>
        <p:spPr>
          <a:xfrm>
            <a:off x="3647728" y="3933056"/>
            <a:ext cx="3168352" cy="23042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Tree>
    <p:extLst>
      <p:ext uri="{BB962C8B-B14F-4D97-AF65-F5344CB8AC3E}">
        <p14:creationId xmlns:p14="http://schemas.microsoft.com/office/powerpoint/2010/main" val="856824647"/>
      </p:ext>
    </p:extLst>
  </p:cSld>
  <p:clrMapOvr>
    <a:masterClrMapping/>
  </p:clrMapOvr>
  <p:transition>
    <p:circle/>
  </p:transition>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51AA808-D49E-4F23-AE21-0D0A90BD9F93}"/>
              </a:ext>
            </a:extLst>
          </p:cNvPr>
          <p:cNvSpPr txBox="1"/>
          <p:nvPr/>
        </p:nvSpPr>
        <p:spPr>
          <a:xfrm>
            <a:off x="623392" y="1884501"/>
            <a:ext cx="10657184" cy="1015663"/>
          </a:xfrm>
          <a:prstGeom prst="rect">
            <a:avLst/>
          </a:prstGeom>
          <a:noFill/>
        </p:spPr>
        <p:txBody>
          <a:bodyPr wrap="square" rtlCol="0">
            <a:spAutoFit/>
          </a:bodyPr>
          <a:lstStyle/>
          <a:p>
            <a:pPr defTabSz="514350">
              <a:buClr>
                <a:srgbClr val="92D050"/>
              </a:buClr>
            </a:pPr>
            <a:r>
              <a:rPr lang="de-DE" sz="2000" dirty="0"/>
              <a:t>Durch Einsatz eines Computer-Vision-</a:t>
            </a:r>
            <a:r>
              <a:rPr lang="de-DE" sz="2000" dirty="0" err="1"/>
              <a:t>ResNet</a:t>
            </a:r>
            <a:r>
              <a:rPr lang="de-DE" sz="2000" dirty="0"/>
              <a:t>-Modells werden:</a:t>
            </a:r>
          </a:p>
          <a:p>
            <a:pPr marL="214313" indent="-214313" defTabSz="514350">
              <a:buClr>
                <a:srgbClr val="92D050"/>
              </a:buClr>
              <a:buFont typeface="Wingdings" panose="05000000000000000000" pitchFamily="2" charset="2"/>
              <a:buChar char="§"/>
            </a:pPr>
            <a:r>
              <a:rPr lang="de-DE" sz="2000" dirty="0"/>
              <a:t>die Linien und die daraus resultierenden </a:t>
            </a:r>
            <a:r>
              <a:rPr lang="de-DE" sz="2000" i="1" dirty="0"/>
              <a:t>Kästchen</a:t>
            </a:r>
            <a:r>
              <a:rPr lang="de-DE" sz="2000" dirty="0"/>
              <a:t> des Koordinatensystems erkannt und </a:t>
            </a:r>
            <a:r>
              <a:rPr lang="de-DE" sz="2000" i="1" dirty="0"/>
              <a:t>vermessen.</a:t>
            </a:r>
          </a:p>
          <a:p>
            <a:pPr marL="214313" indent="-214313" defTabSz="514350">
              <a:buClr>
                <a:srgbClr val="92D050"/>
              </a:buClr>
              <a:buFont typeface="Wingdings" panose="05000000000000000000" pitchFamily="2" charset="2"/>
              <a:buChar char="§"/>
            </a:pPr>
            <a:r>
              <a:rPr lang="de-DE" sz="2000" dirty="0"/>
              <a:t>die Bildkoordinate des Koordinatenursprungs auf wenige Pixel genau bestimmt</a:t>
            </a:r>
            <a:endParaRPr lang="de-DE" sz="2000" dirty="0">
              <a:solidFill>
                <a:schemeClr val="tx2">
                  <a:lumMod val="75000"/>
                </a:schemeClr>
              </a:solidFill>
            </a:endParaRPr>
          </a:p>
        </p:txBody>
      </p:sp>
      <p:sp>
        <p:nvSpPr>
          <p:cNvPr id="2" name="Rechteck 1">
            <a:extLst>
              <a:ext uri="{FF2B5EF4-FFF2-40B4-BE49-F238E27FC236}">
                <a16:creationId xmlns:a16="http://schemas.microsoft.com/office/drawing/2014/main" id="{5CD89F98-BE08-430B-BD35-5599096613D2}"/>
              </a:ext>
            </a:extLst>
          </p:cNvPr>
          <p:cNvSpPr/>
          <p:nvPr/>
        </p:nvSpPr>
        <p:spPr>
          <a:xfrm>
            <a:off x="6386104" y="4498784"/>
            <a:ext cx="2734233" cy="14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tangle 3">
            <a:extLst>
              <a:ext uri="{FF2B5EF4-FFF2-40B4-BE49-F238E27FC236}">
                <a16:creationId xmlns:a16="http://schemas.microsoft.com/office/drawing/2014/main" id="{6AB7FC3A-C483-4E0E-93E9-6D72254560BF}"/>
              </a:ext>
            </a:extLst>
          </p:cNvPr>
          <p:cNvSpPr txBox="1">
            <a:spLocks noChangeArrowheads="1"/>
          </p:cNvSpPr>
          <p:nvPr/>
        </p:nvSpPr>
        <p:spPr>
          <a:xfrm>
            <a:off x="623392" y="1124744"/>
            <a:ext cx="9937104"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Ermitteln des Bezugssystems (aufgedrucktes Koordinatensystem)</a:t>
            </a:r>
          </a:p>
          <a:p>
            <a:pPr algn="l" eaLnBrk="1" hangingPunct="1"/>
            <a:endParaRPr lang="de-DE" altLang="de-DE" sz="2800" b="1" dirty="0">
              <a:solidFill>
                <a:srgbClr val="96C51B"/>
              </a:solidFill>
              <a:latin typeface="+mn-lt"/>
              <a:ea typeface="ＭＳ Ｐゴシック" panose="020B0600070205080204" pitchFamily="34" charset="-128"/>
            </a:endParaRPr>
          </a:p>
        </p:txBody>
      </p:sp>
      <p:pic>
        <p:nvPicPr>
          <p:cNvPr id="1026" name="Picture 2">
            <a:extLst>
              <a:ext uri="{FF2B5EF4-FFF2-40B4-BE49-F238E27FC236}">
                <a16:creationId xmlns:a16="http://schemas.microsoft.com/office/drawing/2014/main" id="{4BA05089-8E8F-4D15-C16E-049950FBBA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88" y="3228838"/>
            <a:ext cx="2734234" cy="1748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81E34D-B621-AA00-2C39-F4AA0978B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370" y="3122704"/>
            <a:ext cx="2090246" cy="196248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34F2B040-C33E-F260-7B0F-EDB1CA0C6C75}"/>
              </a:ext>
            </a:extLst>
          </p:cNvPr>
          <p:cNvSpPr/>
          <p:nvPr/>
        </p:nvSpPr>
        <p:spPr>
          <a:xfrm>
            <a:off x="3647728" y="3933056"/>
            <a:ext cx="3168352" cy="23042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Tree>
    <p:extLst>
      <p:ext uri="{BB962C8B-B14F-4D97-AF65-F5344CB8AC3E}">
        <p14:creationId xmlns:p14="http://schemas.microsoft.com/office/powerpoint/2010/main" val="3033264303"/>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51AA808-D49E-4F23-AE21-0D0A90BD9F93}"/>
              </a:ext>
            </a:extLst>
          </p:cNvPr>
          <p:cNvSpPr txBox="1"/>
          <p:nvPr/>
        </p:nvSpPr>
        <p:spPr>
          <a:xfrm>
            <a:off x="623392" y="1884501"/>
            <a:ext cx="10945216" cy="2400657"/>
          </a:xfrm>
          <a:prstGeom prst="rect">
            <a:avLst/>
          </a:prstGeom>
          <a:noFill/>
        </p:spPr>
        <p:txBody>
          <a:bodyPr wrap="square" rtlCol="0">
            <a:spAutoFit/>
          </a:bodyPr>
          <a:lstStyle/>
          <a:p>
            <a:pPr marL="214313" indent="-214313" defTabSz="514350">
              <a:buClr>
                <a:srgbClr val="92D050"/>
              </a:buClr>
              <a:buFont typeface="Wingdings" panose="05000000000000000000" pitchFamily="2" charset="2"/>
              <a:buChar char="§"/>
            </a:pPr>
            <a:r>
              <a:rPr lang="de-DE" sz="2000" dirty="0"/>
              <a:t>Das Scannen des Papierbogens erzeugt ein Bild aus der </a:t>
            </a:r>
            <a:r>
              <a:rPr lang="de-DE" sz="2000" i="1" dirty="0"/>
              <a:t>Vogelperspektive,</a:t>
            </a:r>
            <a:r>
              <a:rPr lang="de-DE" sz="2000" dirty="0"/>
              <a:t> damit führt jede Falte zu einer Stauchung, jede Welle zu einer Krümmung.</a:t>
            </a:r>
            <a:br>
              <a:rPr lang="de-DE" sz="2000" dirty="0"/>
            </a:br>
            <a:r>
              <a:rPr lang="de-DE" sz="2000" dirty="0"/>
              <a:t>- es werden alle Linien zu detektieren und das Delta eliminiert oder geglättet</a:t>
            </a:r>
          </a:p>
          <a:p>
            <a:pPr marL="214313" indent="-214313" defTabSz="514350">
              <a:spcBef>
                <a:spcPts val="1200"/>
              </a:spcBef>
              <a:buClr>
                <a:srgbClr val="92D050"/>
              </a:buClr>
              <a:buFont typeface="Wingdings" panose="05000000000000000000" pitchFamily="2" charset="2"/>
              <a:buChar char="§"/>
            </a:pPr>
            <a:r>
              <a:rPr lang="de-DE" sz="2000" dirty="0"/>
              <a:t>Durch kleine Abweichungen beim Einzug des Blattes nimmt das Delta, zwischen Bildrand und dem Rand des Koordinatensystems, entlang der X-Achse, zu.</a:t>
            </a:r>
            <a:br>
              <a:rPr lang="de-DE" sz="2000" dirty="0"/>
            </a:br>
            <a:r>
              <a:rPr lang="de-DE" sz="2000" dirty="0"/>
              <a:t>- die Abweichung wird ermittelt </a:t>
            </a:r>
            <a:br>
              <a:rPr lang="de-DE" sz="2000" dirty="0"/>
            </a:br>
            <a:r>
              <a:rPr lang="de-DE" sz="2000" dirty="0"/>
              <a:t>- und bei der anschließenden Transformation der Bildpunkte ins Bezugssystem berücksichtigt</a:t>
            </a:r>
            <a:endParaRPr lang="de-DE" sz="2000" dirty="0">
              <a:solidFill>
                <a:schemeClr val="tx2">
                  <a:lumMod val="75000"/>
                </a:schemeClr>
              </a:solidFill>
            </a:endParaRPr>
          </a:p>
        </p:txBody>
      </p:sp>
      <p:sp>
        <p:nvSpPr>
          <p:cNvPr id="2" name="Rechteck 1">
            <a:extLst>
              <a:ext uri="{FF2B5EF4-FFF2-40B4-BE49-F238E27FC236}">
                <a16:creationId xmlns:a16="http://schemas.microsoft.com/office/drawing/2014/main" id="{5CD89F98-BE08-430B-BD35-5599096613D2}"/>
              </a:ext>
            </a:extLst>
          </p:cNvPr>
          <p:cNvSpPr/>
          <p:nvPr/>
        </p:nvSpPr>
        <p:spPr>
          <a:xfrm>
            <a:off x="6386104" y="4498784"/>
            <a:ext cx="2734233" cy="14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tangle 3">
            <a:extLst>
              <a:ext uri="{FF2B5EF4-FFF2-40B4-BE49-F238E27FC236}">
                <a16:creationId xmlns:a16="http://schemas.microsoft.com/office/drawing/2014/main" id="{6AB7FC3A-C483-4E0E-93E9-6D72254560BF}"/>
              </a:ext>
            </a:extLst>
          </p:cNvPr>
          <p:cNvSpPr txBox="1">
            <a:spLocks noChangeArrowheads="1"/>
          </p:cNvSpPr>
          <p:nvPr/>
        </p:nvSpPr>
        <p:spPr>
          <a:xfrm>
            <a:off x="623392" y="1124744"/>
            <a:ext cx="9937104" cy="4286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altLang="de-DE" sz="2800" b="1" dirty="0">
                <a:solidFill>
                  <a:srgbClr val="96C51B"/>
                </a:solidFill>
                <a:latin typeface="+mn-lt"/>
                <a:ea typeface="ＭＳ Ｐゴシック" panose="020B0600070205080204" pitchFamily="34" charset="-128"/>
              </a:rPr>
              <a:t>Korrektur von Digitalisierungsfehlern</a:t>
            </a:r>
          </a:p>
        </p:txBody>
      </p:sp>
      <p:grpSp>
        <p:nvGrpSpPr>
          <p:cNvPr id="3" name="Gruppieren 2">
            <a:extLst>
              <a:ext uri="{FF2B5EF4-FFF2-40B4-BE49-F238E27FC236}">
                <a16:creationId xmlns:a16="http://schemas.microsoft.com/office/drawing/2014/main" id="{4C369470-8D8D-BA10-24EF-51729AB81411}"/>
              </a:ext>
            </a:extLst>
          </p:cNvPr>
          <p:cNvGrpSpPr/>
          <p:nvPr/>
        </p:nvGrpSpPr>
        <p:grpSpPr>
          <a:xfrm>
            <a:off x="809324" y="4285158"/>
            <a:ext cx="10069296" cy="2172578"/>
            <a:chOff x="809324" y="4285158"/>
            <a:chExt cx="10069296" cy="2172578"/>
          </a:xfrm>
        </p:grpSpPr>
        <p:pic>
          <p:nvPicPr>
            <p:cNvPr id="5" name="Grafik 4">
              <a:extLst>
                <a:ext uri="{FF2B5EF4-FFF2-40B4-BE49-F238E27FC236}">
                  <a16:creationId xmlns:a16="http://schemas.microsoft.com/office/drawing/2014/main" id="{F0F5B976-2AC8-AA7A-AF43-C6F64FD36C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9324" y="4745381"/>
              <a:ext cx="6039691" cy="1600423"/>
            </a:xfrm>
            <a:prstGeom prst="rect">
              <a:avLst/>
            </a:prstGeom>
          </p:spPr>
        </p:pic>
        <p:pic>
          <p:nvPicPr>
            <p:cNvPr id="8" name="Grafik 7">
              <a:extLst>
                <a:ext uri="{FF2B5EF4-FFF2-40B4-BE49-F238E27FC236}">
                  <a16:creationId xmlns:a16="http://schemas.microsoft.com/office/drawing/2014/main" id="{65CC178A-AD8F-03F8-CCCA-AB0453A144C9}"/>
                </a:ext>
              </a:extLst>
            </p:cNvPr>
            <p:cNvPicPr>
              <a:picLocks noChangeAspect="1"/>
            </p:cNvPicPr>
            <p:nvPr/>
          </p:nvPicPr>
          <p:blipFill>
            <a:blip r:embed="rId3"/>
            <a:stretch>
              <a:fillRect/>
            </a:stretch>
          </p:blipFill>
          <p:spPr>
            <a:xfrm>
              <a:off x="7248128" y="4285158"/>
              <a:ext cx="3630492" cy="2172578"/>
            </a:xfrm>
            <a:prstGeom prst="rect">
              <a:avLst/>
            </a:prstGeom>
          </p:spPr>
        </p:pic>
      </p:grpSp>
    </p:spTree>
    <p:extLst>
      <p:ext uri="{BB962C8B-B14F-4D97-AF65-F5344CB8AC3E}">
        <p14:creationId xmlns:p14="http://schemas.microsoft.com/office/powerpoint/2010/main" val="490320021"/>
      </p:ext>
    </p:extLst>
  </p:cSld>
  <p:clrMapOvr>
    <a:masterClrMapping/>
  </p:clrMapOvr>
  <p:transition>
    <p:circle/>
  </p:transition>
</p:sld>
</file>

<file path=ppt/theme/theme1.xml><?xml version="1.0" encoding="utf-8"?>
<a:theme xmlns:a="http://schemas.openxmlformats.org/drawingml/2006/main" name="Offic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769</Words>
  <Application>Microsoft Office PowerPoint</Application>
  <PresentationFormat>Breitbild</PresentationFormat>
  <Paragraphs>105</Paragraphs>
  <Slides>13</Slides>
  <Notes>1</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ＭＳ Ｐゴシック</vt:lpstr>
      <vt:lpstr>Arial</vt:lpstr>
      <vt:lpstr>Calibri</vt:lpstr>
      <vt:lpstr>Calibri Light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Petra Greiffenhagen</dc:creator>
  <cp:lastModifiedBy>Petra Greiffenhagen</cp:lastModifiedBy>
  <cp:revision>132</cp:revision>
  <cp:lastPrinted>2026-05-21T09:32:52Z</cp:lastPrinted>
  <dcterms:created xsi:type="dcterms:W3CDTF">2019-03-06T13:12:44Z</dcterms:created>
  <dcterms:modified xsi:type="dcterms:W3CDTF">2026-05-21T10:17:13Z</dcterms:modified>
</cp:coreProperties>
</file>